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35.png" ContentType="image/png"/>
  <Override PartName="/ppt/media/image5.png" ContentType="image/png"/>
  <Override PartName="/ppt/media/image17.png" ContentType="image/png"/>
  <Override PartName="/ppt/media/image28.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32.png" ContentType="image/png"/>
  <Override PartName="/ppt/media/image2.png" ContentType="image/png"/>
  <Override PartName="/ppt/media/image14.png" ContentType="image/png"/>
  <Override PartName="/ppt/media/image26.png" ContentType="image/png"/>
  <Override PartName="/ppt/media/image63.png" ContentType="image/png"/>
  <Override PartName="/ppt/media/image25.png" ContentType="image/png"/>
  <Override PartName="/ppt/media/image62.png" ContentType="image/png"/>
  <Override PartName="/ppt/media/image60.png" ContentType="image/png"/>
  <Override PartName="/ppt/media/image23.png" ContentType="image/png"/>
  <Override PartName="/ppt/media/image58.png" ContentType="image/png"/>
  <Override PartName="/ppt/media/image21.png" ContentType="image/png"/>
  <Override PartName="/ppt/media/image22.png" ContentType="image/png"/>
  <Override PartName="/ppt/media/image59.png" ContentType="image/png"/>
  <Override PartName="/ppt/media/image57.png" ContentType="image/png"/>
  <Override PartName="/ppt/media/image20.png" ContentType="image/png"/>
  <Override PartName="/ppt/media/image61.png" ContentType="image/png"/>
  <Override PartName="/ppt/media/image24.png" ContentType="image/png"/>
  <Override PartName="/ppt/media/image31.png" ContentType="image/png"/>
  <Override PartName="/ppt/media/image10.png" ContentType="image/png"/>
  <Override PartName="/ppt/media/image47.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64.jpeg" ContentType="image/jpeg"/>
  <Override PartName="/ppt/media/image39.png" ContentType="image/png"/>
  <Override PartName="/ppt/media/image30.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A3B8D79-8965-4FA1-9E9C-0391158E5DB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9160" cy="36252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3160" cy="563040"/>
          </a:xfrm>
          <a:prstGeom prst="rect">
            <a:avLst/>
          </a:prstGeom>
          <a:ln>
            <a:noFill/>
          </a:ln>
        </p:spPr>
      </p:pic>
      <p:pic>
        <p:nvPicPr>
          <p:cNvPr id="4" name="Grafik 2" descr=""/>
          <p:cNvPicPr/>
          <p:nvPr/>
        </p:nvPicPr>
        <p:blipFill>
          <a:blip r:embed="rId3"/>
          <a:stretch/>
        </p:blipFill>
        <p:spPr>
          <a:xfrm>
            <a:off x="7430400" y="134640"/>
            <a:ext cx="3699000" cy="515160"/>
          </a:xfrm>
          <a:prstGeom prst="rect">
            <a:avLst/>
          </a:prstGeom>
          <a:ln>
            <a:noFill/>
          </a:ln>
        </p:spPr>
      </p:pic>
      <p:sp>
        <p:nvSpPr>
          <p:cNvPr id="5" name="CustomShape 4"/>
          <p:cNvSpPr/>
          <p:nvPr/>
        </p:nvSpPr>
        <p:spPr>
          <a:xfrm>
            <a:off x="912240" y="1268280"/>
            <a:ext cx="9209160" cy="362520"/>
          </a:xfrm>
          <a:prstGeom prst="rect">
            <a:avLst/>
          </a:prstGeom>
          <a:noFill/>
          <a:ln>
            <a:noFill/>
          </a:ln>
        </p:spPr>
        <p:style>
          <a:lnRef idx="0"/>
          <a:fillRef idx="0"/>
          <a:effectRef idx="0"/>
          <a:fontRef idx="minor"/>
        </p:style>
      </p:sp>
      <p:sp>
        <p:nvSpPr>
          <p:cNvPr id="6" name="CustomShape 5"/>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5480" cy="684432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240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8872256-1AFC-4289-8FF6-655498354EA3}"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2320" cy="35568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6320" cy="556200"/>
          </a:xfrm>
          <a:prstGeom prst="rect">
            <a:avLst/>
          </a:prstGeom>
          <a:ln>
            <a:noFill/>
          </a:ln>
        </p:spPr>
      </p:pic>
      <p:pic>
        <p:nvPicPr>
          <p:cNvPr id="50" name="Grafik 2" descr=""/>
          <p:cNvPicPr/>
          <p:nvPr/>
        </p:nvPicPr>
        <p:blipFill>
          <a:blip r:embed="rId3"/>
          <a:stretch/>
        </p:blipFill>
        <p:spPr>
          <a:xfrm>
            <a:off x="7430400" y="134640"/>
            <a:ext cx="3692160" cy="508320"/>
          </a:xfrm>
          <a:prstGeom prst="rect">
            <a:avLst/>
          </a:prstGeom>
          <a:ln>
            <a:noFill/>
          </a:ln>
        </p:spPr>
      </p:pic>
      <p:sp>
        <p:nvSpPr>
          <p:cNvPr id="51" name="CustomShape 4"/>
          <p:cNvSpPr/>
          <p:nvPr/>
        </p:nvSpPr>
        <p:spPr>
          <a:xfrm>
            <a:off x="11444760" y="0"/>
            <a:ext cx="735480" cy="684432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240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08AADBB-6A7A-431A-9C27-F7706E69DAD5}"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773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5ECA2FC-A6DF-4A15-B0E9-C6935D2D36C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9160" cy="36252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3160" cy="563040"/>
          </a:xfrm>
          <a:prstGeom prst="rect">
            <a:avLst/>
          </a:prstGeom>
          <a:ln>
            <a:noFill/>
          </a:ln>
        </p:spPr>
      </p:pic>
      <p:pic>
        <p:nvPicPr>
          <p:cNvPr id="96" name="Grafik 2" descr=""/>
          <p:cNvPicPr/>
          <p:nvPr/>
        </p:nvPicPr>
        <p:blipFill>
          <a:blip r:embed="rId3"/>
          <a:stretch/>
        </p:blipFill>
        <p:spPr>
          <a:xfrm>
            <a:off x="7430400" y="134640"/>
            <a:ext cx="3699000" cy="515160"/>
          </a:xfrm>
          <a:prstGeom prst="rect">
            <a:avLst/>
          </a:prstGeom>
          <a:ln>
            <a:noFill/>
          </a:ln>
        </p:spPr>
      </p:pic>
      <p:sp>
        <p:nvSpPr>
          <p:cNvPr id="97" name="CustomShape 4"/>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1D65970-67A3-41A8-BB93-8E8E138134C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AD65823-6F09-4CD9-8F19-F8EC1F882DD2}"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9160" cy="36252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3160" cy="563040"/>
          </a:xfrm>
          <a:prstGeom prst="rect">
            <a:avLst/>
          </a:prstGeom>
          <a:ln>
            <a:noFill/>
          </a:ln>
        </p:spPr>
      </p:pic>
      <p:pic>
        <p:nvPicPr>
          <p:cNvPr id="142" name="Grafik 2" descr=""/>
          <p:cNvPicPr/>
          <p:nvPr/>
        </p:nvPicPr>
        <p:blipFill>
          <a:blip r:embed="rId3"/>
          <a:stretch/>
        </p:blipFill>
        <p:spPr>
          <a:xfrm>
            <a:off x="7430400" y="134640"/>
            <a:ext cx="3699000" cy="515160"/>
          </a:xfrm>
          <a:prstGeom prst="rect">
            <a:avLst/>
          </a:prstGeom>
          <a:ln>
            <a:noFill/>
          </a:ln>
        </p:spPr>
      </p:pic>
      <p:sp>
        <p:nvSpPr>
          <p:cNvPr id="143" name="CustomShape 4"/>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00D5BAC-A611-4EFA-8FB1-171F305706E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185" name="CustomShape 2"/>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DE25623C-D144-4B4A-A9E0-B0A3A10F203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86" name="CustomShape 3"/>
          <p:cNvSpPr/>
          <p:nvPr/>
        </p:nvSpPr>
        <p:spPr>
          <a:xfrm>
            <a:off x="912240" y="1268280"/>
            <a:ext cx="9209160" cy="362520"/>
          </a:xfrm>
          <a:prstGeom prst="rect">
            <a:avLst/>
          </a:prstGeom>
          <a:noFill/>
          <a:ln>
            <a:noFill/>
          </a:ln>
        </p:spPr>
        <p:style>
          <a:lnRef idx="0"/>
          <a:fillRef idx="0"/>
          <a:effectRef idx="0"/>
          <a:fontRef idx="minor"/>
        </p:style>
      </p:sp>
      <p:pic>
        <p:nvPicPr>
          <p:cNvPr id="187" name="Picture 19" descr="Logo_TUC_de_RGB"/>
          <p:cNvPicPr/>
          <p:nvPr/>
        </p:nvPicPr>
        <p:blipFill>
          <a:blip r:embed="rId2"/>
          <a:stretch/>
        </p:blipFill>
        <p:spPr>
          <a:xfrm>
            <a:off x="0" y="0"/>
            <a:ext cx="3053160" cy="563040"/>
          </a:xfrm>
          <a:prstGeom prst="rect">
            <a:avLst/>
          </a:prstGeom>
          <a:ln>
            <a:noFill/>
          </a:ln>
        </p:spPr>
      </p:pic>
      <p:pic>
        <p:nvPicPr>
          <p:cNvPr id="188" name="Grafik 2" descr=""/>
          <p:cNvPicPr/>
          <p:nvPr/>
        </p:nvPicPr>
        <p:blipFill>
          <a:blip r:embed="rId3"/>
          <a:stretch/>
        </p:blipFill>
        <p:spPr>
          <a:xfrm>
            <a:off x="7430400" y="134640"/>
            <a:ext cx="3699000" cy="515160"/>
          </a:xfrm>
          <a:prstGeom prst="rect">
            <a:avLst/>
          </a:prstGeom>
          <a:ln>
            <a:noFill/>
          </a:ln>
        </p:spPr>
      </p:pic>
      <p:sp>
        <p:nvSpPr>
          <p:cNvPr id="189" name="CustomShape 4"/>
          <p:cNvSpPr/>
          <p:nvPr/>
        </p:nvSpPr>
        <p:spPr>
          <a:xfrm>
            <a:off x="11444760" y="0"/>
            <a:ext cx="742320" cy="6851160"/>
          </a:xfrm>
          <a:prstGeom prst="rect">
            <a:avLst/>
          </a:prstGeom>
          <a:solidFill>
            <a:srgbClr val="000000">
              <a:alpha val="10000"/>
            </a:srgbClr>
          </a:solidFill>
          <a:ln>
            <a:noFill/>
          </a:ln>
        </p:spPr>
        <p:style>
          <a:lnRef idx="0"/>
          <a:fillRef idx="0"/>
          <a:effectRef idx="0"/>
          <a:fontRef idx="minor"/>
        </p:style>
      </p:sp>
      <p:sp>
        <p:nvSpPr>
          <p:cNvPr id="190" name="CustomShape 5"/>
          <p:cNvSpPr/>
          <p:nvPr/>
        </p:nvSpPr>
        <p:spPr>
          <a:xfrm>
            <a:off x="11438640" y="6453360"/>
            <a:ext cx="759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8DA9A64-5D4F-4547-B2A2-D3FB10B7F2B5}"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91" name="CustomShape 6"/>
          <p:cNvSpPr/>
          <p:nvPr/>
        </p:nvSpPr>
        <p:spPr>
          <a:xfrm>
            <a:off x="0" y="6642720"/>
            <a:ext cx="121831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92"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3"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hyperlink" Target="https://www.coolfiresolutions.com/wp-content/uploads/2020/09/difference-it-ot.gif" TargetMode="External"/><Relationship Id="rId2" Type="http://schemas.openxmlformats.org/officeDocument/2006/relationships/hyperlink" Target="https://web.stanford.edu/class/archive/ee/ee392b/ee392b.1186/lecture/apr3/ee392b_2018_Lecture1_Overview.pdf" TargetMode="External"/><Relationship Id="rId3" Type="http://schemas.openxmlformats.org/officeDocument/2006/relationships/image" Target="../media/image14.png"/><Relationship Id="rId4"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hyperlink" Target="https://webconf.tu-clausthal.de/b/ben-rtl-yv4-kkk" TargetMode="External"/><Relationship Id="rId2" Type="http://schemas.openxmlformats.org/officeDocument/2006/relationships/hyperlink" Target="https://webconf.tu-clausthal.de/b/ben-fzr-smz-2mj"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hyperlink" Target="http://internetofthingsagenda.techtarget.com/" TargetMode="External"/><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hyperlink" Target="https://www.nuscenes.org/nuscenes" TargetMode="Externa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sa/4.0/"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hyperlink" Target="https://arxiv.org/pdf/1804.02767.pdf" TargetMode="External"/><Relationship Id="rId3"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jpeg"/><Relationship Id="rId3"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527400" y="1412640"/>
            <a:ext cx="10362240" cy="114876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231" name="CustomShape 2"/>
          <p:cNvSpPr/>
          <p:nvPr/>
        </p:nvSpPr>
        <p:spPr>
          <a:xfrm>
            <a:off x="527400" y="2852640"/>
            <a:ext cx="10362240" cy="236952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4: Introduction to the Internet of Things (IoT)</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4406760"/>
            <a:ext cx="10746360" cy="135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Back to the Lecture</a:t>
            </a:r>
            <a:endParaRPr b="0" lang="en-US" sz="3000" spc="-1" strike="noStrike">
              <a:latin typeface="Arial"/>
            </a:endParaRPr>
          </a:p>
        </p:txBody>
      </p:sp>
      <p:sp>
        <p:nvSpPr>
          <p:cNvPr id="256" name="CustomShape 2"/>
          <p:cNvSpPr/>
          <p:nvPr/>
        </p:nvSpPr>
        <p:spPr>
          <a:xfrm>
            <a:off x="335520" y="2906640"/>
            <a:ext cx="10746360" cy="1493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The Nature of Technology </a:t>
            </a:r>
            <a:endParaRPr b="0" lang="en-US" sz="2400" spc="-1" strike="noStrike">
              <a:latin typeface="Arial"/>
            </a:endParaRPr>
          </a:p>
        </p:txBody>
      </p:sp>
      <p:sp>
        <p:nvSpPr>
          <p:cNvPr id="258" name="CustomShape 2"/>
          <p:cNvSpPr/>
          <p:nvPr/>
        </p:nvSpPr>
        <p:spPr>
          <a:xfrm>
            <a:off x="335520" y="2091600"/>
            <a:ext cx="10739520" cy="29592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1" i="1" lang="en-US" sz="1800" spc="-1" strike="noStrike">
                <a:solidFill>
                  <a:srgbClr val="000000"/>
                </a:solidFill>
                <a:latin typeface="DejaVu Sans"/>
                <a:ea typeface="DejaVu Sans"/>
              </a:rPr>
              <a:t>economy is an expression of its technologies</a:t>
            </a:r>
            <a:endParaRPr b="0" lang="en-US" sz="1800" spc="-1" strike="noStrike">
              <a:latin typeface="Arial"/>
            </a:endParaRPr>
          </a:p>
          <a:p>
            <a:pPr lvl="1" marL="432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US" sz="1800" spc="-1" strike="noStrike">
              <a:latin typeface="Arial"/>
            </a:endParaRPr>
          </a:p>
          <a:p>
            <a:pPr lvl="1" marL="432000" indent="-2113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59" name="CustomShape 3"/>
          <p:cNvSpPr/>
          <p:nvPr/>
        </p:nvSpPr>
        <p:spPr>
          <a:xfrm>
            <a:off x="263520" y="6411600"/>
            <a:ext cx="6467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A Data-Driven Smart Circular Economy Framework </a:t>
            </a:r>
            <a:endParaRPr b="0" lang="en-US" sz="2400" spc="-1" strike="noStrike">
              <a:latin typeface="Arial"/>
            </a:endParaRPr>
          </a:p>
        </p:txBody>
      </p:sp>
      <p:sp>
        <p:nvSpPr>
          <p:cNvPr id="261" name="CustomShape 2"/>
          <p:cNvSpPr/>
          <p:nvPr/>
        </p:nvSpPr>
        <p:spPr>
          <a:xfrm>
            <a:off x="263520" y="6411600"/>
            <a:ext cx="724248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latin typeface="Arial"/>
            </a:endParaRPr>
          </a:p>
        </p:txBody>
      </p:sp>
      <p:pic>
        <p:nvPicPr>
          <p:cNvPr id="262" name="" descr=""/>
          <p:cNvPicPr/>
          <p:nvPr/>
        </p:nvPicPr>
        <p:blipFill>
          <a:blip r:embed="rId1"/>
          <a:stretch/>
        </p:blipFill>
        <p:spPr>
          <a:xfrm>
            <a:off x="470880" y="1371600"/>
            <a:ext cx="10951560" cy="47930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4406760"/>
            <a:ext cx="10746360" cy="135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Introduction and History</a:t>
            </a:r>
            <a:endParaRPr b="0" lang="en-US" sz="3000" spc="-1" strike="noStrike">
              <a:latin typeface="Arial"/>
            </a:endParaRPr>
          </a:p>
        </p:txBody>
      </p:sp>
      <p:sp>
        <p:nvSpPr>
          <p:cNvPr id="264" name="CustomShape 2"/>
          <p:cNvSpPr/>
          <p:nvPr/>
        </p:nvSpPr>
        <p:spPr>
          <a:xfrm>
            <a:off x="335520" y="2906640"/>
            <a:ext cx="10746360" cy="1493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History</a:t>
            </a:r>
            <a:endParaRPr b="0" lang="en-US" sz="2400" spc="-1" strike="noStrike">
              <a:latin typeface="Arial"/>
            </a:endParaRPr>
          </a:p>
          <a:p>
            <a:pPr>
              <a:lnSpc>
                <a:spcPct val="100000"/>
              </a:lnSpc>
            </a:pPr>
            <a:endParaRPr b="0" lang="en-US" sz="2400" spc="-1" strike="noStrike">
              <a:latin typeface="Arial"/>
            </a:endParaRPr>
          </a:p>
        </p:txBody>
      </p:sp>
      <p:sp>
        <p:nvSpPr>
          <p:cNvPr id="266" name="CustomShape 2"/>
          <p:cNvSpPr/>
          <p:nvPr/>
        </p:nvSpPr>
        <p:spPr>
          <a:xfrm>
            <a:off x="335520" y="1268640"/>
            <a:ext cx="1017828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1982: Beverage dispenser with an Internet connection (Carnegie Mellon University)</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fr-FR" sz="1800" spc="-1" strike="noStrike">
                <a:solidFill>
                  <a:srgbClr val="000000"/>
                </a:solidFill>
                <a:latin typeface="DejaVu Sans"/>
                <a:ea typeface="DejaVu Sans"/>
              </a:rPr>
              <a:t>1991: Vision of </a:t>
            </a:r>
            <a:r>
              <a:rPr b="0" i="1" lang="fr-FR" sz="1800" spc="-1" strike="noStrike">
                <a:solidFill>
                  <a:srgbClr val="000000"/>
                </a:solidFill>
                <a:latin typeface="DejaVu Sans"/>
                <a:ea typeface="DejaVu Sans"/>
              </a:rPr>
              <a:t>Ubiquitous Computing</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1999: Kevin Ashton → IoT refers to the linking of clearly identifiable physical objects (things) with a virtual representation in an Internet-like structure.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68" name="CustomShape 2"/>
          <p:cNvSpPr/>
          <p:nvPr/>
        </p:nvSpPr>
        <p:spPr>
          <a:xfrm>
            <a:off x="402840" y="6429240"/>
            <a:ext cx="7726680" cy="211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800" spc="-1" strike="noStrike">
                <a:solidFill>
                  <a:srgbClr val="a6a6a6"/>
                </a:solidFill>
                <a:latin typeface="Arial"/>
                <a:ea typeface="Arial"/>
              </a:rPr>
              <a:t>Image adapted from: https://www.scientechworld.com/blog/telephone-network-computer-network-mobile-network-network-things-internet-things-iot/</a:t>
            </a:r>
            <a:endParaRPr b="0" lang="en-US" sz="800" spc="-1" strike="noStrike">
              <a:latin typeface="Arial"/>
            </a:endParaRPr>
          </a:p>
        </p:txBody>
      </p:sp>
      <p:pic>
        <p:nvPicPr>
          <p:cNvPr id="269" name="" descr=""/>
          <p:cNvPicPr/>
          <p:nvPr/>
        </p:nvPicPr>
        <p:blipFill>
          <a:blip r:embed="rId1"/>
          <a:stretch/>
        </p:blipFill>
        <p:spPr>
          <a:xfrm>
            <a:off x="1663200" y="1143000"/>
            <a:ext cx="8161200" cy="51897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IIot vs. IoT</a:t>
            </a:r>
            <a:endParaRPr b="0" lang="en-US" sz="2400" spc="-1" strike="noStrike">
              <a:latin typeface="Arial"/>
            </a:endParaRPr>
          </a:p>
          <a:p>
            <a:pPr>
              <a:lnSpc>
                <a:spcPct val="100000"/>
              </a:lnSpc>
            </a:pPr>
            <a:endParaRPr b="0" lang="en-US" sz="2400" spc="-1" strike="noStrike">
              <a:latin typeface="Arial"/>
            </a:endParaRPr>
          </a:p>
        </p:txBody>
      </p:sp>
      <p:sp>
        <p:nvSpPr>
          <p:cNvPr id="271" name="CustomShape 2"/>
          <p:cNvSpPr/>
          <p:nvPr/>
        </p:nvSpPr>
        <p:spPr>
          <a:xfrm>
            <a:off x="263520" y="6411600"/>
            <a:ext cx="8646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latin typeface="Arial"/>
            </a:endParaRPr>
          </a:p>
        </p:txBody>
      </p:sp>
      <p:pic>
        <p:nvPicPr>
          <p:cNvPr id="272" name="" descr=""/>
          <p:cNvPicPr/>
          <p:nvPr/>
        </p:nvPicPr>
        <p:blipFill>
          <a:blip r:embed="rId1"/>
          <a:stretch/>
        </p:blipFill>
        <p:spPr>
          <a:xfrm>
            <a:off x="1414800" y="1884600"/>
            <a:ext cx="8181000" cy="33678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IT and OT in IIoT</a:t>
            </a:r>
            <a:endParaRPr b="0" lang="en-US" sz="2400" spc="-1" strike="noStrike">
              <a:latin typeface="Arial"/>
            </a:endParaRPr>
          </a:p>
          <a:p>
            <a:pPr>
              <a:lnSpc>
                <a:spcPct val="100000"/>
              </a:lnSpc>
            </a:pPr>
            <a:endParaRPr b="0" lang="en-US" sz="2400" spc="-1" strike="noStrike">
              <a:latin typeface="Arial"/>
            </a:endParaRPr>
          </a:p>
        </p:txBody>
      </p:sp>
      <p:sp>
        <p:nvSpPr>
          <p:cNvPr id="274" name="CustomShape 2"/>
          <p:cNvSpPr/>
          <p:nvPr/>
        </p:nvSpPr>
        <p:spPr>
          <a:xfrm>
            <a:off x="263520" y="6231600"/>
            <a:ext cx="111610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and definitions adapted from: </a:t>
            </a:r>
            <a:r>
              <a:rPr b="0" lang="de-DE" sz="900" spc="-1" strike="noStrike" u="sng">
                <a:solidFill>
                  <a:srgbClr val="0000ff"/>
                </a:solidFill>
                <a:uFillTx/>
                <a:latin typeface="Roboto"/>
                <a:ea typeface="Roboto"/>
                <a:hlinkClick r:id="rId1"/>
              </a:rPr>
              <a:t>https://www.coolfiresolutions.com/wp-content/uploads/2020/09/difference-it-ot.gif</a:t>
            </a:r>
            <a:r>
              <a:rPr b="0" lang="de-DE" sz="900" spc="-1" strike="noStrike">
                <a:solidFill>
                  <a:srgbClr val="a6a6a6"/>
                </a:solidFill>
                <a:latin typeface="Roboto"/>
                <a:ea typeface="Roboto"/>
              </a:rPr>
              <a:t> and</a:t>
            </a:r>
            <a:r>
              <a:rPr b="0" lang="de-DE" sz="900" spc="-1" strike="noStrike" u="sng">
                <a:solidFill>
                  <a:srgbClr val="0000ff"/>
                </a:solidFill>
                <a:uFillTx/>
                <a:latin typeface="Roboto"/>
                <a:ea typeface="Roboto"/>
                <a:hlinkClick r:id="rId2"/>
              </a:rPr>
              <a:t>https://web.stanford.edu/class/archive/ee/ee392b/ee392b.1186/lecture/apr3/ee392b_2018_Lecture1_Overview.pdf</a:t>
            </a:r>
            <a:r>
              <a:rPr b="0" lang="de-DE" sz="900" spc="-1" strike="noStrike">
                <a:solidFill>
                  <a:srgbClr val="a6a6a6"/>
                </a:solidFill>
                <a:latin typeface="Roboto"/>
                <a:ea typeface="Roboto"/>
              </a:rPr>
              <a:t> respectively</a:t>
            </a:r>
            <a:endParaRPr b="0" lang="en-US" sz="900" spc="-1" strike="noStrike">
              <a:latin typeface="Arial"/>
            </a:endParaRPr>
          </a:p>
        </p:txBody>
      </p:sp>
      <p:sp>
        <p:nvSpPr>
          <p:cNvPr id="275" name="CustomShape 3"/>
          <p:cNvSpPr/>
          <p:nvPr/>
        </p:nvSpPr>
        <p:spPr>
          <a:xfrm>
            <a:off x="457200" y="1481400"/>
            <a:ext cx="10510200" cy="1942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DejaVu Sans"/>
                <a:ea typeface="DejaVu Sans"/>
              </a:rPr>
              <a:t>OT (Operational Technology): </a:t>
            </a:r>
            <a:r>
              <a:rPr b="0" lang="en-US" sz="1800" spc="-1" strike="noStrike">
                <a:solidFill>
                  <a:srgbClr val="000000"/>
                </a:solidFill>
                <a:latin typeface="DejaVu Sans"/>
                <a:ea typeface="DejaVu Sans"/>
              </a:rPr>
              <a:t>Hardware and software that detects or causes a change through the direct monitoring and/or control of physical devices, process and events in the enterprise.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DejaVu Sans"/>
                <a:ea typeface="DejaVu Sans"/>
              </a:rPr>
              <a:t>IT (Information Technology): </a:t>
            </a:r>
            <a:r>
              <a:rPr b="0" lang="en-US" sz="1800" spc="-1" strike="noStrike">
                <a:solidFill>
                  <a:srgbClr val="000000"/>
                </a:solidFill>
                <a:latin typeface="DejaVu Sans"/>
                <a:ea typeface="DejaVu Sans"/>
              </a:rPr>
              <a:t>This is the common term for the entire spectrum of technologies for information processing, including software, hardware, communications technologies and related services.</a:t>
            </a:r>
            <a:endParaRPr b="0" lang="en-US" sz="1800" spc="-1" strike="noStrike">
              <a:latin typeface="Arial"/>
            </a:endParaRPr>
          </a:p>
        </p:txBody>
      </p:sp>
      <p:pic>
        <p:nvPicPr>
          <p:cNvPr id="276" name="" descr=""/>
          <p:cNvPicPr/>
          <p:nvPr/>
        </p:nvPicPr>
        <p:blipFill>
          <a:blip r:embed="rId3"/>
          <a:stretch/>
        </p:blipFill>
        <p:spPr>
          <a:xfrm>
            <a:off x="2926080" y="3522960"/>
            <a:ext cx="6155280" cy="27079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Connected Cars</a:t>
            </a:r>
            <a:endParaRPr b="0" lang="en-US" sz="2400" spc="-1" strike="noStrike">
              <a:latin typeface="Arial"/>
            </a:endParaRPr>
          </a:p>
          <a:p>
            <a:pPr>
              <a:lnSpc>
                <a:spcPct val="100000"/>
              </a:lnSpc>
            </a:pPr>
            <a:endParaRPr b="0" lang="en-US" sz="2400" spc="-1" strike="noStrike">
              <a:latin typeface="Arial"/>
            </a:endParaRPr>
          </a:p>
        </p:txBody>
      </p:sp>
      <p:sp>
        <p:nvSpPr>
          <p:cNvPr id="278" name="CustomShape 2"/>
          <p:cNvSpPr/>
          <p:nvPr/>
        </p:nvSpPr>
        <p:spPr>
          <a:xfrm>
            <a:off x="263520" y="6411600"/>
            <a:ext cx="8646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latin typeface="Arial"/>
            </a:endParaRPr>
          </a:p>
        </p:txBody>
      </p:sp>
      <p:pic>
        <p:nvPicPr>
          <p:cNvPr id="279" name="" descr=""/>
          <p:cNvPicPr/>
          <p:nvPr/>
        </p:nvPicPr>
        <p:blipFill>
          <a:blip r:embed="rId1"/>
          <a:stretch/>
        </p:blipFill>
        <p:spPr>
          <a:xfrm>
            <a:off x="1600200" y="1371600"/>
            <a:ext cx="8638200" cy="47052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81"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https://chorus.mobi</a:t>
            </a:r>
            <a:endParaRPr b="0" lang="en-US" sz="900" spc="-1" strike="noStrike">
              <a:latin typeface="Arial"/>
            </a:endParaRPr>
          </a:p>
        </p:txBody>
      </p:sp>
      <p:sp>
        <p:nvSpPr>
          <p:cNvPr id="282" name="CustomShape 3"/>
          <p:cNvSpPr/>
          <p:nvPr/>
        </p:nvSpPr>
        <p:spPr>
          <a:xfrm>
            <a:off x="335520" y="1268640"/>
            <a:ext cx="559332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Machine-to-Human (M2H)</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Transportation-as-a-Service</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3" name="" descr=""/>
          <p:cNvPicPr/>
          <p:nvPr/>
        </p:nvPicPr>
        <p:blipFill>
          <a:blip r:embed="rId1"/>
          <a:stretch/>
        </p:blipFill>
        <p:spPr>
          <a:xfrm>
            <a:off x="5943600" y="2103120"/>
            <a:ext cx="4566600" cy="36522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36640" cy="48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233" name="CustomShape 2"/>
          <p:cNvSpPr/>
          <p:nvPr/>
        </p:nvSpPr>
        <p:spPr>
          <a:xfrm>
            <a:off x="335520" y="1268280"/>
            <a:ext cx="10736640" cy="50241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18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18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85"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https://chorus.mobi</a:t>
            </a:r>
            <a:endParaRPr b="0" lang="en-US" sz="900" spc="-1" strike="noStrike">
              <a:latin typeface="Arial"/>
            </a:endParaRPr>
          </a:p>
        </p:txBody>
      </p:sp>
      <p:sp>
        <p:nvSpPr>
          <p:cNvPr id="286" name="CustomShape 3"/>
          <p:cNvSpPr/>
          <p:nvPr/>
        </p:nvSpPr>
        <p:spPr>
          <a:xfrm>
            <a:off x="348120" y="1268280"/>
            <a:ext cx="559332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Machine-to-Machine (M2M)</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Road space negotiations</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7" name="" descr=""/>
          <p:cNvPicPr/>
          <p:nvPr/>
        </p:nvPicPr>
        <p:blipFill>
          <a:blip r:embed="rId1"/>
          <a:stretch/>
        </p:blipFill>
        <p:spPr>
          <a:xfrm>
            <a:off x="5943600" y="2103120"/>
            <a:ext cx="4566600" cy="36522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89"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https://chorus.mobi</a:t>
            </a:r>
            <a:endParaRPr b="0" lang="en-US" sz="900" spc="-1" strike="noStrike">
              <a:latin typeface="Arial"/>
            </a:endParaRPr>
          </a:p>
        </p:txBody>
      </p:sp>
      <p:sp>
        <p:nvSpPr>
          <p:cNvPr id="290" name="CustomShape 3"/>
          <p:cNvSpPr/>
          <p:nvPr/>
        </p:nvSpPr>
        <p:spPr>
          <a:xfrm>
            <a:off x="348120" y="1268280"/>
            <a:ext cx="559332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Machine-to-Infrastructure (M2I)</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Smart parking, battery charging or traffic information</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91" name="" descr=""/>
          <p:cNvPicPr/>
          <p:nvPr/>
        </p:nvPicPr>
        <p:blipFill>
          <a:blip r:embed="rId1"/>
          <a:stretch/>
        </p:blipFill>
        <p:spPr>
          <a:xfrm>
            <a:off x="6663600" y="2103120"/>
            <a:ext cx="3652200" cy="36522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598920" y="1952640"/>
            <a:ext cx="4987800" cy="285372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latin typeface="Arial"/>
            </a:endParaRPr>
          </a:p>
        </p:txBody>
      </p:sp>
      <p:sp>
        <p:nvSpPr>
          <p:cNvPr id="293" name="CustomShape 2"/>
          <p:cNvSpPr/>
          <p:nvPr/>
        </p:nvSpPr>
        <p:spPr>
          <a:xfrm>
            <a:off x="510120" y="6291000"/>
            <a:ext cx="1076040" cy="30132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sp>
      <p:sp>
        <p:nvSpPr>
          <p:cNvPr id="294" name="CustomShape 3"/>
          <p:cNvSpPr/>
          <p:nvPr/>
        </p:nvSpPr>
        <p:spPr>
          <a:xfrm>
            <a:off x="11296800" y="6217560"/>
            <a:ext cx="724680" cy="517680"/>
          </a:xfrm>
          <a:prstGeom prst="rect">
            <a:avLst/>
          </a:prstGeom>
          <a:noFill/>
          <a:ln>
            <a:noFill/>
          </a:ln>
        </p:spPr>
        <p:style>
          <a:lnRef idx="0"/>
          <a:fillRef idx="0"/>
          <a:effectRef idx="0"/>
          <a:fontRef idx="minor"/>
        </p:style>
        <p:txBody>
          <a:bodyPr lIns="90000" rIns="90000" tIns="122040" bIns="122040" anchor="ctr">
            <a:noAutofit/>
          </a:bodyPr>
          <a:p>
            <a:pPr algn="r">
              <a:lnSpc>
                <a:spcPct val="100000"/>
              </a:lnSpc>
              <a:tabLst>
                <a:tab algn="l" pos="0"/>
              </a:tabLst>
            </a:pPr>
            <a:fld id="{DF0254ED-DC3D-429D-8015-DADCAD1354B0}" type="slidenum">
              <a:rPr b="0" lang="de-DE" sz="1050" spc="-1" strike="noStrike">
                <a:solidFill>
                  <a:srgbClr val="595959"/>
                </a:solidFill>
                <a:latin typeface="DejaVu Sans"/>
                <a:ea typeface="Roboto"/>
              </a:rPr>
              <a:t>&lt;number&gt;</a:t>
            </a:fld>
            <a:endParaRPr b="0" lang="en-US" sz="1050" spc="-1" strike="noStrike">
              <a:latin typeface="Arial"/>
            </a:endParaRPr>
          </a:p>
        </p:txBody>
      </p:sp>
      <p:sp>
        <p:nvSpPr>
          <p:cNvPr id="295" name="CustomShape 4"/>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415440" y="1536480"/>
            <a:ext cx="11354400" cy="4548600"/>
          </a:xfrm>
          <a:prstGeom prst="rect">
            <a:avLst/>
          </a:prstGeom>
          <a:noFill/>
          <a:ln>
            <a:noFill/>
          </a:ln>
        </p:spPr>
        <p:style>
          <a:lnRef idx="0"/>
          <a:fillRef idx="0"/>
          <a:effectRef idx="0"/>
          <a:fontRef idx="minor"/>
        </p:style>
        <p:txBody>
          <a:bodyPr lIns="0" rIns="0" tIns="91440" bIns="91440" anchor="b">
            <a:noAutofit/>
          </a:bodyPr>
          <a:p>
            <a:pPr marL="118440" algn="ctr">
              <a:lnSpc>
                <a:spcPct val="100000"/>
              </a:lnSpc>
              <a:spcAft>
                <a:spcPts val="533"/>
              </a:spcAft>
              <a:tabLst>
                <a:tab algn="l" pos="0"/>
              </a:tabLst>
            </a:pPr>
            <a:endParaRPr b="0" lang="en-US" sz="1800" spc="-1" strike="noStrike">
              <a:latin typeface="Arial"/>
            </a:endParaRPr>
          </a:p>
          <a:p>
            <a:pPr marL="118440">
              <a:lnSpc>
                <a:spcPct val="100000"/>
              </a:lnSpc>
              <a:spcAft>
                <a:spcPts val="533"/>
              </a:spcAft>
              <a:tabLst>
                <a:tab algn="l" pos="0"/>
              </a:tabLst>
            </a:pPr>
            <a:r>
              <a:rPr b="1" lang="en-GB" sz="2150" spc="-1" strike="noStrike">
                <a:solidFill>
                  <a:srgbClr val="000000"/>
                </a:solidFill>
                <a:latin typeface="DejaVu Sans"/>
                <a:ea typeface="DejaVu Sans"/>
              </a:rPr>
              <a:t>M2X Economy </a:t>
            </a:r>
            <a:r>
              <a:rPr b="0" lang="en-GB" sz="2150" spc="-1" strike="noStrike">
                <a:solidFill>
                  <a:srgbClr val="000000"/>
                </a:solidFill>
                <a:latin typeface="DejaVu Sans"/>
                <a:ea typeface="DejaVu Sans"/>
              </a:rPr>
              <a:t>→ Is the result of business interactions, transactions and collaborations among entities of the M2X ecosystem.</a:t>
            </a:r>
            <a:endParaRPr b="0" lang="en-US" sz="2150" spc="-1" strike="noStrike">
              <a:latin typeface="Arial"/>
            </a:endParaRPr>
          </a:p>
          <a:p>
            <a:pPr marL="118440" algn="ctr">
              <a:lnSpc>
                <a:spcPct val="100000"/>
              </a:lnSpc>
              <a:spcAft>
                <a:spcPts val="533"/>
              </a:spcAft>
              <a:tabLst>
                <a:tab algn="l" pos="0"/>
              </a:tabLst>
            </a:pPr>
            <a:endParaRPr b="0" lang="en-US" sz="2150" spc="-1" strike="noStrike">
              <a:latin typeface="Arial"/>
            </a:endParaRPr>
          </a:p>
        </p:txBody>
      </p:sp>
      <p:sp>
        <p:nvSpPr>
          <p:cNvPr id="297" name="CustomShape 2"/>
          <p:cNvSpPr/>
          <p:nvPr/>
        </p:nvSpPr>
        <p:spPr>
          <a:xfrm>
            <a:off x="510120" y="6291000"/>
            <a:ext cx="1076040" cy="30132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sp>
      <p:sp>
        <p:nvSpPr>
          <p:cNvPr id="298" name="CustomShape 3"/>
          <p:cNvSpPr/>
          <p:nvPr/>
        </p:nvSpPr>
        <p:spPr>
          <a:xfrm>
            <a:off x="11296800" y="6217560"/>
            <a:ext cx="724680" cy="517680"/>
          </a:xfrm>
          <a:prstGeom prst="rect">
            <a:avLst/>
          </a:prstGeom>
          <a:noFill/>
          <a:ln>
            <a:noFill/>
          </a:ln>
        </p:spPr>
        <p:style>
          <a:lnRef idx="0"/>
          <a:fillRef idx="0"/>
          <a:effectRef idx="0"/>
          <a:fontRef idx="minor"/>
        </p:style>
        <p:txBody>
          <a:bodyPr lIns="90000" rIns="90000" tIns="122040" bIns="122040" anchor="ctr">
            <a:noAutofit/>
          </a:bodyPr>
          <a:p>
            <a:pPr algn="r">
              <a:lnSpc>
                <a:spcPct val="100000"/>
              </a:lnSpc>
              <a:tabLst>
                <a:tab algn="l" pos="0"/>
              </a:tabLst>
            </a:pPr>
            <a:fld id="{91AFD5CC-1E3F-4246-B2A6-223C62055FD1}" type="slidenum">
              <a:rPr b="0" lang="de-DE" sz="1050" spc="-1" strike="noStrike">
                <a:solidFill>
                  <a:srgbClr val="595959"/>
                </a:solidFill>
                <a:latin typeface="DejaVu Sans"/>
                <a:ea typeface="Roboto"/>
              </a:rPr>
              <a:t>&lt;number&gt;</a:t>
            </a:fld>
            <a:endParaRPr b="0" lang="en-US" sz="1050" spc="-1" strike="noStrike">
              <a:latin typeface="Arial"/>
            </a:endParaRPr>
          </a:p>
        </p:txBody>
      </p:sp>
      <p:sp>
        <p:nvSpPr>
          <p:cNvPr id="299" name="CustomShape 4"/>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300" name="CustomShape 5"/>
          <p:cNvSpPr/>
          <p:nvPr/>
        </p:nvSpPr>
        <p:spPr>
          <a:xfrm>
            <a:off x="3599280" y="1953000"/>
            <a:ext cx="4987800" cy="285372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302"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https://chorus.mobi</a:t>
            </a:r>
            <a:endParaRPr b="0" lang="en-US" sz="900" spc="-1" strike="noStrike">
              <a:latin typeface="Arial"/>
            </a:endParaRPr>
          </a:p>
        </p:txBody>
      </p:sp>
      <p:sp>
        <p:nvSpPr>
          <p:cNvPr id="303" name="CustomShape 3"/>
          <p:cNvSpPr/>
          <p:nvPr/>
        </p:nvSpPr>
        <p:spPr>
          <a:xfrm>
            <a:off x="2298600" y="2853000"/>
            <a:ext cx="6856920" cy="173232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US" sz="1800" spc="-1" strike="noStrike">
              <a:latin typeface="Arial"/>
            </a:endParaRPr>
          </a:p>
          <a:p>
            <a:pPr algn="ctr">
              <a:lnSpc>
                <a:spcPct val="100000"/>
              </a:lnSpc>
              <a:spcBef>
                <a:spcPts val="360"/>
              </a:spcBef>
              <a:tabLst>
                <a:tab algn="l" pos="0"/>
              </a:tabLst>
            </a:pPr>
            <a:endParaRPr b="0" lang="en-US" sz="1800" spc="-1" strike="noStrike">
              <a:latin typeface="Arial"/>
            </a:endParaRPr>
          </a:p>
          <a:p>
            <a:pPr algn="ctr">
              <a:lnSpc>
                <a:spcPct val="100000"/>
              </a:lnSpc>
              <a:spcBef>
                <a:spcPts val="360"/>
              </a:spcBef>
              <a:tabLst>
                <a:tab algn="l" pos="0"/>
              </a:tabLst>
            </a:pPr>
            <a:endParaRPr b="0" lang="en-US" sz="1800" spc="-1" strike="noStrike">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Agriculture</a:t>
            </a:r>
            <a:endParaRPr b="0" lang="en-US" sz="2400" spc="-1" strike="noStrike">
              <a:latin typeface="Arial"/>
            </a:endParaRPr>
          </a:p>
          <a:p>
            <a:pPr>
              <a:lnSpc>
                <a:spcPct val="100000"/>
              </a:lnSpc>
            </a:pPr>
            <a:endParaRPr b="0" lang="en-US" sz="2400" spc="-1" strike="noStrike">
              <a:latin typeface="Arial"/>
            </a:endParaRPr>
          </a:p>
        </p:txBody>
      </p:sp>
      <p:sp>
        <p:nvSpPr>
          <p:cNvPr id="305"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https://www.nesta.org.uk/blog/precision-agriculture-almost-20-increase-in-income-possible-from-smart-farming/</a:t>
            </a:r>
            <a:endParaRPr b="0" lang="en-US" sz="900" spc="-1" strike="noStrike">
              <a:latin typeface="Arial"/>
            </a:endParaRPr>
          </a:p>
        </p:txBody>
      </p:sp>
      <p:pic>
        <p:nvPicPr>
          <p:cNvPr id="306" name="" descr=""/>
          <p:cNvPicPr/>
          <p:nvPr/>
        </p:nvPicPr>
        <p:blipFill>
          <a:blip r:embed="rId1"/>
          <a:stretch/>
        </p:blipFill>
        <p:spPr>
          <a:xfrm>
            <a:off x="1600200" y="1375920"/>
            <a:ext cx="8681400" cy="47908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Healthcare</a:t>
            </a:r>
            <a:endParaRPr b="0" lang="en-US" sz="2400" spc="-1" strike="noStrike">
              <a:latin typeface="Arial"/>
            </a:endParaRPr>
          </a:p>
          <a:p>
            <a:pPr>
              <a:lnSpc>
                <a:spcPct val="100000"/>
              </a:lnSpc>
            </a:pPr>
            <a:endParaRPr b="0" lang="en-US" sz="2400" spc="-1" strike="noStrike">
              <a:latin typeface="Arial"/>
            </a:endParaRPr>
          </a:p>
        </p:txBody>
      </p:sp>
      <p:sp>
        <p:nvSpPr>
          <p:cNvPr id="308" name="CustomShape 2"/>
          <p:cNvSpPr/>
          <p:nvPr/>
        </p:nvSpPr>
        <p:spPr>
          <a:xfrm>
            <a:off x="263520" y="6411600"/>
            <a:ext cx="109324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Khan, Sarfraz Fayaz. "Health care monitoring system in Internet of Things (IoT) by using RFID." 2017 6th International Conference on Industrial Technology and Management (ICITM). IEEE, 2017.</a:t>
            </a:r>
            <a:endParaRPr b="0" lang="en-US" sz="900" spc="-1" strike="noStrike">
              <a:latin typeface="Arial"/>
            </a:endParaRPr>
          </a:p>
        </p:txBody>
      </p:sp>
      <p:pic>
        <p:nvPicPr>
          <p:cNvPr id="309" name="" descr=""/>
          <p:cNvPicPr/>
          <p:nvPr/>
        </p:nvPicPr>
        <p:blipFill>
          <a:blip r:embed="rId1"/>
          <a:stretch/>
        </p:blipFill>
        <p:spPr>
          <a:xfrm>
            <a:off x="457200" y="1418760"/>
            <a:ext cx="10608480" cy="42908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Retail</a:t>
            </a:r>
            <a:endParaRPr b="0" lang="en-US" sz="2400" spc="-1" strike="noStrike">
              <a:latin typeface="Arial"/>
            </a:endParaRPr>
          </a:p>
          <a:p>
            <a:pPr>
              <a:lnSpc>
                <a:spcPct val="100000"/>
              </a:lnSpc>
            </a:pPr>
            <a:endParaRPr b="0" lang="en-US" sz="2400" spc="-1" strike="noStrike">
              <a:latin typeface="Arial"/>
            </a:endParaRPr>
          </a:p>
        </p:txBody>
      </p:sp>
      <p:pic>
        <p:nvPicPr>
          <p:cNvPr id="311" name="" descr=""/>
          <p:cNvPicPr/>
          <p:nvPr/>
        </p:nvPicPr>
        <p:blipFill>
          <a:blip r:embed="rId1"/>
          <a:stretch/>
        </p:blipFill>
        <p:spPr>
          <a:xfrm>
            <a:off x="2464920" y="1371600"/>
            <a:ext cx="7118280" cy="51242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Tsunami Early Warning System </a:t>
            </a:r>
            <a:endParaRPr b="0" lang="en-US" sz="2400" spc="-1" strike="noStrike">
              <a:latin typeface="Arial"/>
            </a:endParaRPr>
          </a:p>
          <a:p>
            <a:pPr>
              <a:lnSpc>
                <a:spcPct val="100000"/>
              </a:lnSpc>
            </a:pPr>
            <a:endParaRPr b="0" lang="en-US" sz="2400" spc="-1" strike="noStrike">
              <a:latin typeface="Arial"/>
            </a:endParaRPr>
          </a:p>
        </p:txBody>
      </p:sp>
      <p:sp>
        <p:nvSpPr>
          <p:cNvPr id="313" name="CustomShape 2"/>
          <p:cNvSpPr/>
          <p:nvPr/>
        </p:nvSpPr>
        <p:spPr>
          <a:xfrm>
            <a:off x="263520" y="6207480"/>
            <a:ext cx="109360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from „Schematic layout of the Tsunami Early Warning System (taken from Schuh 2017a)”, https://www.researchgate.net/figure/Schematic-layout-of-the-Tsunami-Early-Warning-System-taken-from-Schuh-2017a_fig4_320655877</a:t>
            </a:r>
            <a:endParaRPr b="0" lang="en-US" sz="900" spc="-1" strike="noStrike">
              <a:latin typeface="Arial"/>
            </a:endParaRPr>
          </a:p>
          <a:p>
            <a:pPr>
              <a:lnSpc>
                <a:spcPct val="100000"/>
              </a:lnSpc>
            </a:pPr>
            <a:r>
              <a:rPr b="0" lang="de-DE" sz="900" spc="-1" strike="noStrike">
                <a:solidFill>
                  <a:srgbClr val="a6a6a6"/>
                </a:solidFill>
                <a:latin typeface="Roboto"/>
                <a:ea typeface="Roboto"/>
              </a:rPr>
              <a:t>https://www.pnn.de/wissenschaft/bojen-ausser-kontrolle-tsunami-messbojen-vor-indonesien-sind-defekt/21910136.html</a:t>
            </a:r>
            <a:endParaRPr b="0" lang="en-US" sz="900" spc="-1" strike="noStrike">
              <a:latin typeface="Arial"/>
            </a:endParaRPr>
          </a:p>
          <a:p>
            <a:pPr>
              <a:lnSpc>
                <a:spcPct val="100000"/>
              </a:lnSpc>
            </a:pPr>
            <a:endParaRPr b="0" lang="en-US" sz="900" spc="-1" strike="noStrike">
              <a:latin typeface="Arial"/>
            </a:endParaRPr>
          </a:p>
        </p:txBody>
      </p:sp>
      <p:pic>
        <p:nvPicPr>
          <p:cNvPr id="314" name="" descr=""/>
          <p:cNvPicPr/>
          <p:nvPr/>
        </p:nvPicPr>
        <p:blipFill>
          <a:blip r:embed="rId1"/>
          <a:srcRect l="0" t="0" r="3" b="0"/>
          <a:stretch/>
        </p:blipFill>
        <p:spPr>
          <a:xfrm>
            <a:off x="721800" y="1208160"/>
            <a:ext cx="9828000" cy="498960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Grids</a:t>
            </a:r>
            <a:endParaRPr b="0" lang="en-US" sz="2400" spc="-1" strike="noStrike">
              <a:latin typeface="Arial"/>
            </a:endParaRPr>
          </a:p>
          <a:p>
            <a:pPr>
              <a:lnSpc>
                <a:spcPct val="100000"/>
              </a:lnSpc>
            </a:pPr>
            <a:endParaRPr b="0" lang="en-US" sz="2400" spc="-1" strike="noStrike">
              <a:latin typeface="Arial"/>
            </a:endParaRPr>
          </a:p>
        </p:txBody>
      </p:sp>
      <p:sp>
        <p:nvSpPr>
          <p:cNvPr id="316"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https://blog.westmonroepartners.com</a:t>
            </a:r>
            <a:endParaRPr b="0" lang="en-US" sz="900" spc="-1" strike="noStrike">
              <a:latin typeface="Arial"/>
            </a:endParaRPr>
          </a:p>
        </p:txBody>
      </p:sp>
      <p:pic>
        <p:nvPicPr>
          <p:cNvPr id="317" name="" descr=""/>
          <p:cNvPicPr/>
          <p:nvPr/>
        </p:nvPicPr>
        <p:blipFill>
          <a:blip r:embed="rId1"/>
          <a:stretch/>
        </p:blipFill>
        <p:spPr>
          <a:xfrm>
            <a:off x="1371600" y="1828800"/>
            <a:ext cx="9002160" cy="38808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4920" cy="49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Updated BBB Links</a:t>
            </a:r>
            <a:endParaRPr b="0" lang="en-US" sz="2400" spc="-1" strike="noStrike">
              <a:latin typeface="Arial"/>
            </a:endParaRPr>
          </a:p>
        </p:txBody>
      </p:sp>
      <p:sp>
        <p:nvSpPr>
          <p:cNvPr id="235" name="CustomShape 2"/>
          <p:cNvSpPr/>
          <p:nvPr/>
        </p:nvSpPr>
        <p:spPr>
          <a:xfrm>
            <a:off x="335520" y="1268280"/>
            <a:ext cx="10744920" cy="5032440"/>
          </a:xfrm>
          <a:prstGeom prst="rect">
            <a:avLst/>
          </a:prstGeom>
          <a:noFill/>
          <a:ln>
            <a:noFill/>
          </a:ln>
        </p:spPr>
        <p:style>
          <a:lnRef idx="0"/>
          <a:fillRef idx="0"/>
          <a:effectRef idx="0"/>
          <a:fontRef idx="minor"/>
        </p:style>
        <p:txBody>
          <a:bodyPr lIns="90000" rIns="90000" tIns="45000" bIns="45000" anchor="ctr">
            <a:noAutofit/>
          </a:bodyPr>
          <a:p>
            <a:pPr marL="195120" indent="-1879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have to update the BBB links</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Lecture: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Q&amp;A: </a:t>
            </a:r>
            <a:r>
              <a:rPr b="0" lang="en-US" sz="1800" spc="-1" strike="noStrike" u="sng">
                <a:solidFill>
                  <a:srgbClr val="0000ff"/>
                </a:solidFill>
                <a:uFillTx/>
                <a:latin typeface="DejaVu Sans"/>
                <a:ea typeface="DejaVu Sans"/>
                <a:hlinkClick r:id="rId2"/>
              </a:rPr>
              <a:t>Link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FOAM – Location-as-a-Service</a:t>
            </a:r>
            <a:endParaRPr b="0" lang="en-US" sz="2400" spc="-1" strike="noStrike">
              <a:latin typeface="Arial"/>
            </a:endParaRPr>
          </a:p>
          <a:p>
            <a:pPr>
              <a:lnSpc>
                <a:spcPct val="100000"/>
              </a:lnSpc>
            </a:pPr>
            <a:endParaRPr b="0" lang="en-US" sz="2400" spc="-1" strike="noStrike">
              <a:latin typeface="Arial"/>
            </a:endParaRPr>
          </a:p>
        </p:txBody>
      </p:sp>
      <p:sp>
        <p:nvSpPr>
          <p:cNvPr id="319"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https://foam.space/</a:t>
            </a:r>
            <a:endParaRPr b="0" lang="en-US" sz="900" spc="-1" strike="noStrike">
              <a:latin typeface="Arial"/>
            </a:endParaRPr>
          </a:p>
        </p:txBody>
      </p:sp>
      <p:sp>
        <p:nvSpPr>
          <p:cNvPr id="320" name="CustomShape 3"/>
          <p:cNvSpPr/>
          <p:nvPr/>
        </p:nvSpPr>
        <p:spPr>
          <a:xfrm>
            <a:off x="335520" y="1268640"/>
            <a:ext cx="559332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 and verifiable location data through triangulation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Uses a decentralised network of LoRa sensors (more on this later)</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also be used indoors</a:t>
            </a:r>
            <a:endParaRPr b="0" lang="en-US" sz="1800" spc="-1" strike="noStrike">
              <a:latin typeface="Arial"/>
            </a:endParaRPr>
          </a:p>
        </p:txBody>
      </p:sp>
      <p:pic>
        <p:nvPicPr>
          <p:cNvPr id="321" name="" descr=""/>
          <p:cNvPicPr/>
          <p:nvPr/>
        </p:nvPicPr>
        <p:blipFill>
          <a:blip r:embed="rId1"/>
          <a:srcRect l="11035" t="6669" r="11926" b="6669"/>
          <a:stretch/>
        </p:blipFill>
        <p:spPr>
          <a:xfrm>
            <a:off x="5715000" y="1371960"/>
            <a:ext cx="5348880" cy="4794840"/>
          </a:xfrm>
          <a:prstGeom prst="rect">
            <a:avLst/>
          </a:prstGeom>
          <a:ln>
            <a:noFill/>
          </a:ln>
        </p:spPr>
      </p:pic>
      <p:sp>
        <p:nvSpPr>
          <p:cNvPr id="322" name="CustomShape 4"/>
          <p:cNvSpPr/>
          <p:nvPr/>
        </p:nvSpPr>
        <p:spPr>
          <a:xfrm>
            <a:off x="9155520" y="5979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US" sz="2400" spc="-1" strike="noStrike">
              <a:latin typeface="Arial"/>
            </a:endParaRPr>
          </a:p>
          <a:p>
            <a:pPr>
              <a:lnSpc>
                <a:spcPct val="100000"/>
              </a:lnSpc>
            </a:pPr>
            <a:r>
              <a:rPr b="1" lang="de-DE" sz="2400" spc="-1" strike="noStrike">
                <a:solidFill>
                  <a:srgbClr val="000000"/>
                </a:solidFill>
                <a:latin typeface="DejaVu Sans"/>
                <a:ea typeface="DejaVu Sans"/>
              </a:rPr>
              <a:t> </a:t>
            </a:r>
            <a:endParaRPr b="0" lang="en-US" sz="2400" spc="-1" strike="noStrike">
              <a:latin typeface="Arial"/>
            </a:endParaRPr>
          </a:p>
          <a:p>
            <a:pPr>
              <a:lnSpc>
                <a:spcPct val="100000"/>
              </a:lnSpc>
            </a:pPr>
            <a:endParaRPr b="0" lang="en-US" sz="2400" spc="-1" strike="noStrike">
              <a:latin typeface="Arial"/>
            </a:endParaRPr>
          </a:p>
        </p:txBody>
      </p:sp>
      <p:sp>
        <p:nvSpPr>
          <p:cNvPr id="324"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US" sz="900" spc="-1" strike="noStrike">
              <a:latin typeface="Arial"/>
            </a:endParaRPr>
          </a:p>
        </p:txBody>
      </p:sp>
      <p:sp>
        <p:nvSpPr>
          <p:cNvPr id="325" name="CustomShape 3"/>
          <p:cNvSpPr/>
          <p:nvPr/>
        </p:nvSpPr>
        <p:spPr>
          <a:xfrm>
            <a:off x="6534000" y="1433880"/>
            <a:ext cx="4894200" cy="4798800"/>
          </a:xfrm>
          <a:prstGeom prst="rect">
            <a:avLst/>
          </a:prstGeom>
          <a:noFill/>
          <a:ln>
            <a:noFill/>
          </a:ln>
        </p:spPr>
        <p:style>
          <a:lnRef idx="0"/>
          <a:fillRef idx="0"/>
          <a:effectRef idx="0"/>
          <a:fontRef idx="minor"/>
        </p:style>
        <p:txBody>
          <a:bodyPr lIns="90000" rIns="90000" tIns="45000" bIns="45000">
            <a:noAutofit/>
          </a:bodyPr>
          <a:p>
            <a:pPr marL="216000" indent="-21528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~12,500 sensors are placed in and around the downtown district of Santander, such as:</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noise sensors</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light sensors</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sensors in garbage bins</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These sensors measure various factors, such as</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size of crowds on sidewalks </a:t>
            </a:r>
            <a:r>
              <a:rPr b="0" lang="en-US" sz="1800" spc="-1" strike="noStrike">
                <a:solidFill>
                  <a:srgbClr val="000000"/>
                </a:solidFill>
                <a:latin typeface="FontAwesome"/>
                <a:ea typeface="FontAwesome"/>
              </a:rPr>
              <a:t></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available parking spaces </a:t>
            </a:r>
            <a:r>
              <a:rPr b="0" lang="en-US" sz="1800" spc="-1" strike="noStrike">
                <a:solidFill>
                  <a:srgbClr val="000000"/>
                </a:solidFill>
                <a:latin typeface="FontAwesome"/>
                <a:ea typeface="FontAwesome"/>
              </a:rPr>
              <a:t></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amount of trash in containers</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8c4f"/>
              </a:buClr>
              <a:buSzPct val="115000"/>
              <a:buFont typeface="Wingdings 2" charset="2"/>
              <a:buChar char=""/>
            </a:pPr>
            <a:r>
              <a:rPr b="0" lang="en-US" sz="1800" spc="-1" strike="noStrike">
                <a:solidFill>
                  <a:srgbClr val="000000"/>
                </a:solidFill>
                <a:latin typeface="DejaVu Sans"/>
                <a:ea typeface="Droid Sans Fallback"/>
              </a:rPr>
              <a:t>Vehicles such as police cars and taxis also measure pollution levels and traffic conditions.</a:t>
            </a:r>
            <a:endParaRPr b="0" lang="en-US" sz="1800" spc="-1" strike="noStrike">
              <a:latin typeface="Arial"/>
            </a:endParaRPr>
          </a:p>
        </p:txBody>
      </p:sp>
      <p:pic>
        <p:nvPicPr>
          <p:cNvPr id="326" name="" descr=""/>
          <p:cNvPicPr/>
          <p:nvPr/>
        </p:nvPicPr>
        <p:blipFill>
          <a:blip r:embed="rId1"/>
          <a:stretch/>
        </p:blipFill>
        <p:spPr>
          <a:xfrm>
            <a:off x="457200" y="1369800"/>
            <a:ext cx="5486040" cy="4573440"/>
          </a:xfrm>
          <a:prstGeom prst="rect">
            <a:avLst/>
          </a:prstGeom>
          <a:ln>
            <a:noFill/>
          </a:ln>
        </p:spPr>
      </p:pic>
      <p:sp>
        <p:nvSpPr>
          <p:cNvPr id="327" name="CustomShape 4"/>
          <p:cNvSpPr/>
          <p:nvPr/>
        </p:nvSpPr>
        <p:spPr>
          <a:xfrm>
            <a:off x="4070880" y="57168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latin typeface="Arial"/>
            </a:endParaRPr>
          </a:p>
        </p:txBody>
      </p:sp>
      <p:pic>
        <p:nvPicPr>
          <p:cNvPr id="328" name="" descr=""/>
          <p:cNvPicPr/>
          <p:nvPr/>
        </p:nvPicPr>
        <p:blipFill>
          <a:blip r:embed="rId2"/>
          <a:srcRect l="0" t="25518" r="0" b="61153"/>
          <a:stretch/>
        </p:blipFill>
        <p:spPr>
          <a:xfrm>
            <a:off x="4443480" y="2815560"/>
            <a:ext cx="356760" cy="384480"/>
          </a:xfrm>
          <a:prstGeom prst="rect">
            <a:avLst/>
          </a:prstGeom>
          <a:ln>
            <a:noFill/>
          </a:ln>
        </p:spPr>
      </p:pic>
      <p:pic>
        <p:nvPicPr>
          <p:cNvPr id="329" name="" descr=""/>
          <p:cNvPicPr/>
          <p:nvPr/>
        </p:nvPicPr>
        <p:blipFill>
          <a:blip r:embed="rId3"/>
          <a:srcRect l="0" t="0" r="19134" b="86678"/>
          <a:stretch/>
        </p:blipFill>
        <p:spPr>
          <a:xfrm>
            <a:off x="4054680" y="1600200"/>
            <a:ext cx="288360" cy="384120"/>
          </a:xfrm>
          <a:prstGeom prst="rect">
            <a:avLst/>
          </a:prstGeom>
          <a:ln>
            <a:noFill/>
          </a:ln>
        </p:spPr>
      </p:pic>
      <p:pic>
        <p:nvPicPr>
          <p:cNvPr id="330" name="" descr=""/>
          <p:cNvPicPr/>
          <p:nvPr/>
        </p:nvPicPr>
        <p:blipFill>
          <a:blip r:embed="rId4"/>
          <a:srcRect l="0" t="82187" r="0" b="0"/>
          <a:stretch/>
        </p:blipFill>
        <p:spPr>
          <a:xfrm>
            <a:off x="2743200" y="4242600"/>
            <a:ext cx="228240" cy="329040"/>
          </a:xfrm>
          <a:prstGeom prst="rect">
            <a:avLst/>
          </a:prstGeom>
          <a:ln>
            <a:noFill/>
          </a:ln>
        </p:spPr>
      </p:pic>
      <p:pic>
        <p:nvPicPr>
          <p:cNvPr id="331" name="" descr=""/>
          <p:cNvPicPr/>
          <p:nvPr/>
        </p:nvPicPr>
        <p:blipFill>
          <a:blip r:embed="rId5"/>
          <a:srcRect l="0" t="55520" r="0" b="27791"/>
          <a:stretch/>
        </p:blipFill>
        <p:spPr>
          <a:xfrm>
            <a:off x="4443840" y="3633120"/>
            <a:ext cx="356400" cy="481320"/>
          </a:xfrm>
          <a:prstGeom prst="rect">
            <a:avLst/>
          </a:prstGeom>
          <a:ln>
            <a:noFill/>
          </a:ln>
        </p:spPr>
      </p:pic>
      <p:pic>
        <p:nvPicPr>
          <p:cNvPr id="332" name="" descr=""/>
          <p:cNvPicPr/>
          <p:nvPr/>
        </p:nvPicPr>
        <p:blipFill>
          <a:blip r:embed="rId6"/>
          <a:srcRect l="0" t="0" r="19134" b="86678"/>
          <a:stretch/>
        </p:blipFill>
        <p:spPr>
          <a:xfrm>
            <a:off x="4740480" y="3273120"/>
            <a:ext cx="288360" cy="384120"/>
          </a:xfrm>
          <a:prstGeom prst="rect">
            <a:avLst/>
          </a:prstGeom>
          <a:ln>
            <a:noFill/>
          </a:ln>
        </p:spPr>
      </p:pic>
      <p:pic>
        <p:nvPicPr>
          <p:cNvPr id="333" name="" descr=""/>
          <p:cNvPicPr/>
          <p:nvPr/>
        </p:nvPicPr>
        <p:blipFill>
          <a:blip r:embed="rId7"/>
          <a:srcRect l="0" t="55520" r="0" b="27791"/>
          <a:stretch/>
        </p:blipFill>
        <p:spPr>
          <a:xfrm>
            <a:off x="1828800" y="4318920"/>
            <a:ext cx="356400" cy="481320"/>
          </a:xfrm>
          <a:prstGeom prst="rect">
            <a:avLst/>
          </a:prstGeom>
          <a:ln>
            <a:noFill/>
          </a:ln>
        </p:spPr>
      </p:pic>
      <p:pic>
        <p:nvPicPr>
          <p:cNvPr id="334" name="" descr=""/>
          <p:cNvPicPr/>
          <p:nvPr/>
        </p:nvPicPr>
        <p:blipFill>
          <a:blip r:embed="rId8"/>
          <a:srcRect l="0" t="55520" r="0" b="27791"/>
          <a:stretch/>
        </p:blipFill>
        <p:spPr>
          <a:xfrm>
            <a:off x="1600200" y="2718720"/>
            <a:ext cx="356400" cy="481320"/>
          </a:xfrm>
          <a:prstGeom prst="rect">
            <a:avLst/>
          </a:prstGeom>
          <a:ln>
            <a:noFill/>
          </a:ln>
        </p:spPr>
      </p:pic>
      <p:pic>
        <p:nvPicPr>
          <p:cNvPr id="335" name="" descr=""/>
          <p:cNvPicPr/>
          <p:nvPr/>
        </p:nvPicPr>
        <p:blipFill>
          <a:blip r:embed="rId9"/>
          <a:srcRect l="0" t="0" r="19134" b="86678"/>
          <a:stretch/>
        </p:blipFill>
        <p:spPr>
          <a:xfrm>
            <a:off x="4511880" y="2514600"/>
            <a:ext cx="288360" cy="384120"/>
          </a:xfrm>
          <a:prstGeom prst="rect">
            <a:avLst/>
          </a:prstGeom>
          <a:ln>
            <a:noFill/>
          </a:ln>
        </p:spPr>
      </p:pic>
      <p:pic>
        <p:nvPicPr>
          <p:cNvPr id="336" name="" descr=""/>
          <p:cNvPicPr/>
          <p:nvPr/>
        </p:nvPicPr>
        <p:blipFill>
          <a:blip r:embed="rId10"/>
          <a:srcRect l="0" t="25518" r="0" b="61153"/>
          <a:stretch/>
        </p:blipFill>
        <p:spPr>
          <a:xfrm>
            <a:off x="2743200" y="1901160"/>
            <a:ext cx="356760" cy="384480"/>
          </a:xfrm>
          <a:prstGeom prst="rect">
            <a:avLst/>
          </a:prstGeom>
          <a:ln>
            <a:noFill/>
          </a:ln>
        </p:spPr>
      </p:pic>
      <p:pic>
        <p:nvPicPr>
          <p:cNvPr id="337" name="" descr=""/>
          <p:cNvPicPr/>
          <p:nvPr/>
        </p:nvPicPr>
        <p:blipFill>
          <a:blip r:embed="rId11"/>
          <a:srcRect l="0" t="82187" r="0" b="0"/>
          <a:stretch/>
        </p:blipFill>
        <p:spPr>
          <a:xfrm>
            <a:off x="9878400" y="2838600"/>
            <a:ext cx="228240" cy="329040"/>
          </a:xfrm>
          <a:prstGeom prst="rect">
            <a:avLst/>
          </a:prstGeom>
          <a:ln>
            <a:noFill/>
          </a:ln>
        </p:spPr>
      </p:pic>
      <p:pic>
        <p:nvPicPr>
          <p:cNvPr id="338" name="" descr=""/>
          <p:cNvPicPr/>
          <p:nvPr/>
        </p:nvPicPr>
        <p:blipFill>
          <a:blip r:embed="rId12"/>
          <a:srcRect l="0" t="25518" r="0" b="61153"/>
          <a:stretch/>
        </p:blipFill>
        <p:spPr>
          <a:xfrm>
            <a:off x="8714880" y="2237400"/>
            <a:ext cx="356760" cy="384480"/>
          </a:xfrm>
          <a:prstGeom prst="rect">
            <a:avLst/>
          </a:prstGeom>
          <a:ln>
            <a:noFill/>
          </a:ln>
        </p:spPr>
      </p:pic>
      <p:pic>
        <p:nvPicPr>
          <p:cNvPr id="339" name="" descr=""/>
          <p:cNvPicPr/>
          <p:nvPr/>
        </p:nvPicPr>
        <p:blipFill>
          <a:blip r:embed="rId13"/>
          <a:srcRect l="0" t="82187" r="0" b="0"/>
          <a:stretch/>
        </p:blipFill>
        <p:spPr>
          <a:xfrm>
            <a:off x="3429000" y="1728000"/>
            <a:ext cx="228240" cy="329040"/>
          </a:xfrm>
          <a:prstGeom prst="rect">
            <a:avLst/>
          </a:prstGeom>
          <a:ln>
            <a:noFill/>
          </a:ln>
        </p:spPr>
      </p:pic>
      <p:pic>
        <p:nvPicPr>
          <p:cNvPr id="340" name="" descr=""/>
          <p:cNvPicPr/>
          <p:nvPr/>
        </p:nvPicPr>
        <p:blipFill>
          <a:blip r:embed="rId14"/>
          <a:srcRect l="0" t="55520" r="0" b="27791"/>
          <a:stretch/>
        </p:blipFill>
        <p:spPr>
          <a:xfrm>
            <a:off x="8686800" y="2513520"/>
            <a:ext cx="356400" cy="481320"/>
          </a:xfrm>
          <a:prstGeom prst="rect">
            <a:avLst/>
          </a:prstGeom>
          <a:ln>
            <a:noFill/>
          </a:ln>
        </p:spPr>
      </p:pic>
      <p:sp>
        <p:nvSpPr>
          <p:cNvPr id="341" name="CustomShape 5"/>
          <p:cNvSpPr/>
          <p:nvPr/>
        </p:nvSpPr>
        <p:spPr>
          <a:xfrm>
            <a:off x="1422000" y="2415600"/>
            <a:ext cx="45684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FontAwesome"/>
                <a:ea typeface="FontAwesome"/>
              </a:rPr>
              <a:t></a:t>
            </a:r>
            <a:endParaRPr b="0" lang="en-US" sz="1800" spc="-1" strike="noStrike">
              <a:latin typeface="Arial"/>
            </a:endParaRPr>
          </a:p>
        </p:txBody>
      </p:sp>
      <p:pic>
        <p:nvPicPr>
          <p:cNvPr id="342" name="" descr=""/>
          <p:cNvPicPr/>
          <p:nvPr/>
        </p:nvPicPr>
        <p:blipFill>
          <a:blip r:embed="rId15"/>
          <a:srcRect l="0" t="55520" r="0" b="27791"/>
          <a:stretch/>
        </p:blipFill>
        <p:spPr>
          <a:xfrm>
            <a:off x="4444200" y="3633120"/>
            <a:ext cx="356400" cy="481320"/>
          </a:xfrm>
          <a:prstGeom prst="rect">
            <a:avLst/>
          </a:prstGeom>
          <a:ln>
            <a:noFill/>
          </a:ln>
        </p:spPr>
      </p:pic>
      <p:sp>
        <p:nvSpPr>
          <p:cNvPr id="343" name="CustomShape 6"/>
          <p:cNvSpPr/>
          <p:nvPr/>
        </p:nvSpPr>
        <p:spPr>
          <a:xfrm>
            <a:off x="3731760" y="1962000"/>
            <a:ext cx="408960" cy="31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44" name="CustomShape 7"/>
          <p:cNvSpPr/>
          <p:nvPr/>
        </p:nvSpPr>
        <p:spPr>
          <a:xfrm>
            <a:off x="2502000" y="4575960"/>
            <a:ext cx="45684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FontAwesome"/>
                <a:ea typeface="FontAwesome"/>
              </a:rPr>
              <a:t></a:t>
            </a:r>
            <a:endParaRPr b="0" lang="en-US" sz="1800" spc="-1" strike="noStrike">
              <a:latin typeface="Arial"/>
            </a:endParaRPr>
          </a:p>
        </p:txBody>
      </p:sp>
      <p:sp>
        <p:nvSpPr>
          <p:cNvPr id="345" name="CustomShape 8"/>
          <p:cNvSpPr/>
          <p:nvPr/>
        </p:nvSpPr>
        <p:spPr>
          <a:xfrm>
            <a:off x="2502000" y="4575960"/>
            <a:ext cx="45684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FontAwesome"/>
                <a:ea typeface="FontAwesome"/>
              </a:rPr>
              <a:t></a:t>
            </a:r>
            <a:endParaRPr b="0" lang="en-US" sz="1800" spc="-1" strike="noStrike">
              <a:latin typeface="Arial"/>
            </a:endParaRPr>
          </a:p>
        </p:txBody>
      </p:sp>
      <p:sp>
        <p:nvSpPr>
          <p:cNvPr id="346" name="CustomShape 9"/>
          <p:cNvSpPr/>
          <p:nvPr/>
        </p:nvSpPr>
        <p:spPr>
          <a:xfrm>
            <a:off x="2394000" y="4575960"/>
            <a:ext cx="45684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FontAwesome"/>
                <a:ea typeface="FontAwesome"/>
              </a:rPr>
              <a:t></a:t>
            </a:r>
            <a:endParaRPr b="0" lang="en-US" sz="1800" spc="-1" strike="noStrike">
              <a:latin typeface="Arial"/>
            </a:endParaRPr>
          </a:p>
        </p:txBody>
      </p:sp>
      <p:sp>
        <p:nvSpPr>
          <p:cNvPr id="347" name="CustomShape 10"/>
          <p:cNvSpPr/>
          <p:nvPr/>
        </p:nvSpPr>
        <p:spPr>
          <a:xfrm>
            <a:off x="398880" y="59688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US" sz="900" spc="-1" strike="noStrike">
              <a:latin typeface="Arial"/>
            </a:endParaRPr>
          </a:p>
        </p:txBody>
      </p:sp>
      <p:sp>
        <p:nvSpPr>
          <p:cNvPr id="348" name="CustomShape 11"/>
          <p:cNvSpPr/>
          <p:nvPr/>
        </p:nvSpPr>
        <p:spPr>
          <a:xfrm>
            <a:off x="3011760" y="4158000"/>
            <a:ext cx="408960" cy="31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49" name="CustomShape 12"/>
          <p:cNvSpPr/>
          <p:nvPr/>
        </p:nvSpPr>
        <p:spPr>
          <a:xfrm>
            <a:off x="3228120" y="4086360"/>
            <a:ext cx="408960" cy="31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US" sz="2400" spc="-1" strike="noStrike">
              <a:latin typeface="Arial"/>
            </a:endParaRPr>
          </a:p>
          <a:p>
            <a:pPr>
              <a:lnSpc>
                <a:spcPct val="100000"/>
              </a:lnSpc>
            </a:pPr>
            <a:r>
              <a:rPr b="1" lang="de-DE" sz="2400" spc="-1" strike="noStrike">
                <a:solidFill>
                  <a:srgbClr val="000000"/>
                </a:solidFill>
                <a:latin typeface="DejaVu Sans"/>
                <a:ea typeface="DejaVu Sans"/>
              </a:rPr>
              <a:t> </a:t>
            </a:r>
            <a:endParaRPr b="0" lang="en-US" sz="2400" spc="-1" strike="noStrike">
              <a:latin typeface="Arial"/>
            </a:endParaRPr>
          </a:p>
          <a:p>
            <a:pPr>
              <a:lnSpc>
                <a:spcPct val="100000"/>
              </a:lnSpc>
            </a:pPr>
            <a:endParaRPr b="0" lang="en-US" sz="2400" spc="-1" strike="noStrike">
              <a:latin typeface="Arial"/>
            </a:endParaRPr>
          </a:p>
        </p:txBody>
      </p:sp>
      <p:sp>
        <p:nvSpPr>
          <p:cNvPr id="351"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US" sz="900" spc="-1" strike="noStrike">
              <a:latin typeface="Arial"/>
            </a:endParaRPr>
          </a:p>
        </p:txBody>
      </p:sp>
      <p:sp>
        <p:nvSpPr>
          <p:cNvPr id="352" name="CustomShape 3"/>
          <p:cNvSpPr/>
          <p:nvPr/>
        </p:nvSpPr>
        <p:spPr>
          <a:xfrm>
            <a:off x="6534000" y="1433880"/>
            <a:ext cx="4894200" cy="4798800"/>
          </a:xfrm>
          <a:prstGeom prst="rect">
            <a:avLst/>
          </a:prstGeom>
          <a:noFill/>
          <a:ln>
            <a:noFill/>
          </a:ln>
        </p:spPr>
        <p:style>
          <a:lnRef idx="0"/>
          <a:fillRef idx="0"/>
          <a:effectRef idx="0"/>
          <a:fontRef idx="minor"/>
        </p:style>
        <p:txBody>
          <a:bodyPr lIns="90000" rIns="90000" tIns="45000" bIns="45000">
            <a:noAutofit/>
          </a:bodyPr>
          <a:p>
            <a:pPr marL="216000" indent="-21528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Data from sensors is analysed by banks of computers that analyse information in real-time, which city officials may use to:</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adjust energy usage</a:t>
            </a:r>
            <a:endParaRPr b="0" lang="en-US" sz="1800" spc="-1" strike="noStrike">
              <a:latin typeface="Arial"/>
            </a:endParaRPr>
          </a:p>
          <a:p>
            <a:pPr lvl="1" marL="432000" indent="-215280">
              <a:lnSpc>
                <a:spcPct val="100000"/>
              </a:lnSpc>
              <a:buClr>
                <a:srgbClr val="008c4f"/>
              </a:buClr>
              <a:buSzPct val="45000"/>
              <a:buFont typeface="OpenSymbol"/>
              <a:buChar char="—"/>
            </a:pPr>
            <a:r>
              <a:rPr b="0" lang="en-US" sz="1800" spc="-1" strike="noStrike">
                <a:solidFill>
                  <a:srgbClr val="000000"/>
                </a:solidFill>
                <a:latin typeface="DejaVu Sans"/>
                <a:ea typeface="DejaVu Sans"/>
              </a:rPr>
              <a:t>optimise trash pickups for a particular week</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Community-based traffic and navigation apps also help commuters to act as “sensors” themselves.</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 open-sourced data also benefits citizens and tourists, who can, for example: point their phone at a bus stop to know the arrival times, or know if parking spaces are available in a general area.</a:t>
            </a:r>
            <a:endParaRPr b="0" lang="en-US" sz="1800" spc="-1" strike="noStrike">
              <a:latin typeface="Arial"/>
            </a:endParaRPr>
          </a:p>
        </p:txBody>
      </p:sp>
      <p:pic>
        <p:nvPicPr>
          <p:cNvPr id="353" name="" descr=""/>
          <p:cNvPicPr/>
          <p:nvPr/>
        </p:nvPicPr>
        <p:blipFill>
          <a:blip r:embed="rId1"/>
          <a:stretch/>
        </p:blipFill>
        <p:spPr>
          <a:xfrm>
            <a:off x="457200" y="1370160"/>
            <a:ext cx="5486040" cy="4573440"/>
          </a:xfrm>
          <a:prstGeom prst="rect">
            <a:avLst/>
          </a:prstGeom>
          <a:ln>
            <a:noFill/>
          </a:ln>
        </p:spPr>
      </p:pic>
      <p:pic>
        <p:nvPicPr>
          <p:cNvPr id="354" name="" descr=""/>
          <p:cNvPicPr/>
          <p:nvPr/>
        </p:nvPicPr>
        <p:blipFill>
          <a:blip r:embed="rId2"/>
          <a:srcRect l="0" t="25518" r="0" b="61153"/>
          <a:stretch/>
        </p:blipFill>
        <p:spPr>
          <a:xfrm>
            <a:off x="4443480" y="2815920"/>
            <a:ext cx="356760" cy="384480"/>
          </a:xfrm>
          <a:prstGeom prst="rect">
            <a:avLst/>
          </a:prstGeom>
          <a:ln>
            <a:noFill/>
          </a:ln>
        </p:spPr>
      </p:pic>
      <p:pic>
        <p:nvPicPr>
          <p:cNvPr id="355" name="" descr=""/>
          <p:cNvPicPr/>
          <p:nvPr/>
        </p:nvPicPr>
        <p:blipFill>
          <a:blip r:embed="rId3"/>
          <a:srcRect l="0" t="0" r="19134" b="86678"/>
          <a:stretch/>
        </p:blipFill>
        <p:spPr>
          <a:xfrm>
            <a:off x="4054680" y="1600560"/>
            <a:ext cx="288360" cy="384120"/>
          </a:xfrm>
          <a:prstGeom prst="rect">
            <a:avLst/>
          </a:prstGeom>
          <a:ln>
            <a:noFill/>
          </a:ln>
        </p:spPr>
      </p:pic>
      <p:pic>
        <p:nvPicPr>
          <p:cNvPr id="356" name="" descr=""/>
          <p:cNvPicPr/>
          <p:nvPr/>
        </p:nvPicPr>
        <p:blipFill>
          <a:blip r:embed="rId4"/>
          <a:srcRect l="0" t="82187" r="0" b="0"/>
          <a:stretch/>
        </p:blipFill>
        <p:spPr>
          <a:xfrm>
            <a:off x="2743200" y="4242960"/>
            <a:ext cx="228240" cy="329040"/>
          </a:xfrm>
          <a:prstGeom prst="rect">
            <a:avLst/>
          </a:prstGeom>
          <a:ln>
            <a:noFill/>
          </a:ln>
        </p:spPr>
      </p:pic>
      <p:pic>
        <p:nvPicPr>
          <p:cNvPr id="357" name="" descr=""/>
          <p:cNvPicPr/>
          <p:nvPr/>
        </p:nvPicPr>
        <p:blipFill>
          <a:blip r:embed="rId5"/>
          <a:srcRect l="0" t="55520" r="0" b="27791"/>
          <a:stretch/>
        </p:blipFill>
        <p:spPr>
          <a:xfrm>
            <a:off x="4443840" y="3633480"/>
            <a:ext cx="356400" cy="481320"/>
          </a:xfrm>
          <a:prstGeom prst="rect">
            <a:avLst/>
          </a:prstGeom>
          <a:ln>
            <a:noFill/>
          </a:ln>
        </p:spPr>
      </p:pic>
      <p:pic>
        <p:nvPicPr>
          <p:cNvPr id="358" name="" descr=""/>
          <p:cNvPicPr/>
          <p:nvPr/>
        </p:nvPicPr>
        <p:blipFill>
          <a:blip r:embed="rId6"/>
          <a:srcRect l="0" t="0" r="19134" b="86678"/>
          <a:stretch/>
        </p:blipFill>
        <p:spPr>
          <a:xfrm>
            <a:off x="4740480" y="3273480"/>
            <a:ext cx="288360" cy="384120"/>
          </a:xfrm>
          <a:prstGeom prst="rect">
            <a:avLst/>
          </a:prstGeom>
          <a:ln>
            <a:noFill/>
          </a:ln>
        </p:spPr>
      </p:pic>
      <p:pic>
        <p:nvPicPr>
          <p:cNvPr id="359" name="" descr=""/>
          <p:cNvPicPr/>
          <p:nvPr/>
        </p:nvPicPr>
        <p:blipFill>
          <a:blip r:embed="rId7"/>
          <a:srcRect l="0" t="55520" r="0" b="27791"/>
          <a:stretch/>
        </p:blipFill>
        <p:spPr>
          <a:xfrm>
            <a:off x="1828800" y="4319280"/>
            <a:ext cx="356400" cy="481320"/>
          </a:xfrm>
          <a:prstGeom prst="rect">
            <a:avLst/>
          </a:prstGeom>
          <a:ln>
            <a:noFill/>
          </a:ln>
        </p:spPr>
      </p:pic>
      <p:pic>
        <p:nvPicPr>
          <p:cNvPr id="360" name="" descr=""/>
          <p:cNvPicPr/>
          <p:nvPr/>
        </p:nvPicPr>
        <p:blipFill>
          <a:blip r:embed="rId8"/>
          <a:srcRect l="0" t="55520" r="0" b="27791"/>
          <a:stretch/>
        </p:blipFill>
        <p:spPr>
          <a:xfrm>
            <a:off x="1600200" y="2719080"/>
            <a:ext cx="356400" cy="481320"/>
          </a:xfrm>
          <a:prstGeom prst="rect">
            <a:avLst/>
          </a:prstGeom>
          <a:ln>
            <a:noFill/>
          </a:ln>
        </p:spPr>
      </p:pic>
      <p:pic>
        <p:nvPicPr>
          <p:cNvPr id="361" name="" descr=""/>
          <p:cNvPicPr/>
          <p:nvPr/>
        </p:nvPicPr>
        <p:blipFill>
          <a:blip r:embed="rId9"/>
          <a:srcRect l="0" t="0" r="19134" b="86678"/>
          <a:stretch/>
        </p:blipFill>
        <p:spPr>
          <a:xfrm>
            <a:off x="4511880" y="2514960"/>
            <a:ext cx="288360" cy="384120"/>
          </a:xfrm>
          <a:prstGeom prst="rect">
            <a:avLst/>
          </a:prstGeom>
          <a:ln>
            <a:noFill/>
          </a:ln>
        </p:spPr>
      </p:pic>
      <p:pic>
        <p:nvPicPr>
          <p:cNvPr id="362" name="" descr=""/>
          <p:cNvPicPr/>
          <p:nvPr/>
        </p:nvPicPr>
        <p:blipFill>
          <a:blip r:embed="rId10"/>
          <a:srcRect l="0" t="25518" r="0" b="61153"/>
          <a:stretch/>
        </p:blipFill>
        <p:spPr>
          <a:xfrm>
            <a:off x="2743200" y="1901520"/>
            <a:ext cx="356760" cy="384480"/>
          </a:xfrm>
          <a:prstGeom prst="rect">
            <a:avLst/>
          </a:prstGeom>
          <a:ln>
            <a:noFill/>
          </a:ln>
        </p:spPr>
      </p:pic>
      <p:pic>
        <p:nvPicPr>
          <p:cNvPr id="363" name="" descr=""/>
          <p:cNvPicPr/>
          <p:nvPr/>
        </p:nvPicPr>
        <p:blipFill>
          <a:blip r:embed="rId11"/>
          <a:srcRect l="0" t="82187" r="0" b="0"/>
          <a:stretch/>
        </p:blipFill>
        <p:spPr>
          <a:xfrm>
            <a:off x="3429000" y="1728360"/>
            <a:ext cx="228240" cy="329040"/>
          </a:xfrm>
          <a:prstGeom prst="rect">
            <a:avLst/>
          </a:prstGeom>
          <a:ln>
            <a:noFill/>
          </a:ln>
        </p:spPr>
      </p:pic>
      <p:sp>
        <p:nvSpPr>
          <p:cNvPr id="364" name="CustomShape 4"/>
          <p:cNvSpPr/>
          <p:nvPr/>
        </p:nvSpPr>
        <p:spPr>
          <a:xfrm>
            <a:off x="1422000" y="2415960"/>
            <a:ext cx="45684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FontAwesome"/>
                <a:ea typeface="FontAwesome"/>
              </a:rPr>
              <a:t></a:t>
            </a:r>
            <a:endParaRPr b="0" lang="en-US" sz="1800" spc="-1" strike="noStrike">
              <a:latin typeface="Arial"/>
            </a:endParaRPr>
          </a:p>
        </p:txBody>
      </p:sp>
      <p:pic>
        <p:nvPicPr>
          <p:cNvPr id="365" name="" descr=""/>
          <p:cNvPicPr/>
          <p:nvPr/>
        </p:nvPicPr>
        <p:blipFill>
          <a:blip r:embed="rId12"/>
          <a:srcRect l="0" t="55520" r="0" b="27791"/>
          <a:stretch/>
        </p:blipFill>
        <p:spPr>
          <a:xfrm>
            <a:off x="4444200" y="3633480"/>
            <a:ext cx="356400" cy="481320"/>
          </a:xfrm>
          <a:prstGeom prst="rect">
            <a:avLst/>
          </a:prstGeom>
          <a:ln>
            <a:noFill/>
          </a:ln>
        </p:spPr>
      </p:pic>
      <p:sp>
        <p:nvSpPr>
          <p:cNvPr id="366" name="CustomShape 5"/>
          <p:cNvSpPr/>
          <p:nvPr/>
        </p:nvSpPr>
        <p:spPr>
          <a:xfrm>
            <a:off x="3731760" y="1962360"/>
            <a:ext cx="408960" cy="31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67" name="CustomShape 6"/>
          <p:cNvSpPr/>
          <p:nvPr/>
        </p:nvSpPr>
        <p:spPr>
          <a:xfrm>
            <a:off x="2502000" y="4575960"/>
            <a:ext cx="45684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FontAwesome"/>
                <a:ea typeface="FontAwesome"/>
              </a:rPr>
              <a:t></a:t>
            </a:r>
            <a:endParaRPr b="0" lang="en-US" sz="1800" spc="-1" strike="noStrike">
              <a:latin typeface="Arial"/>
            </a:endParaRPr>
          </a:p>
        </p:txBody>
      </p:sp>
      <p:sp>
        <p:nvSpPr>
          <p:cNvPr id="368" name="CustomShape 7"/>
          <p:cNvSpPr/>
          <p:nvPr/>
        </p:nvSpPr>
        <p:spPr>
          <a:xfrm>
            <a:off x="2394000" y="4575960"/>
            <a:ext cx="45684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FontAwesome"/>
                <a:ea typeface="FontAwesome"/>
              </a:rPr>
              <a:t></a:t>
            </a:r>
            <a:endParaRPr b="0" lang="en-US" sz="1800" spc="-1" strike="noStrike">
              <a:latin typeface="Arial"/>
            </a:endParaRPr>
          </a:p>
        </p:txBody>
      </p:sp>
      <p:sp>
        <p:nvSpPr>
          <p:cNvPr id="369" name="CustomShape 8"/>
          <p:cNvSpPr/>
          <p:nvPr/>
        </p:nvSpPr>
        <p:spPr>
          <a:xfrm>
            <a:off x="398880" y="59688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US" sz="900" spc="-1" strike="noStrike">
              <a:latin typeface="Arial"/>
            </a:endParaRPr>
          </a:p>
        </p:txBody>
      </p:sp>
      <p:sp>
        <p:nvSpPr>
          <p:cNvPr id="370" name="CustomShape 9"/>
          <p:cNvSpPr/>
          <p:nvPr/>
        </p:nvSpPr>
        <p:spPr>
          <a:xfrm>
            <a:off x="4079520" y="5727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latin typeface="Arial"/>
            </a:endParaRPr>
          </a:p>
        </p:txBody>
      </p:sp>
      <p:sp>
        <p:nvSpPr>
          <p:cNvPr id="371" name="CustomShape 10"/>
          <p:cNvSpPr/>
          <p:nvPr/>
        </p:nvSpPr>
        <p:spPr>
          <a:xfrm>
            <a:off x="3011760" y="4158000"/>
            <a:ext cx="408960" cy="31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72" name="CustomShape 11"/>
          <p:cNvSpPr/>
          <p:nvPr/>
        </p:nvSpPr>
        <p:spPr>
          <a:xfrm>
            <a:off x="3228120" y="4086360"/>
            <a:ext cx="408960" cy="31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The Value of Data</a:t>
            </a:r>
            <a:endParaRPr b="0" lang="en-US" sz="2400" spc="-1" strike="noStrike">
              <a:latin typeface="Arial"/>
            </a:endParaRPr>
          </a:p>
          <a:p>
            <a:pPr>
              <a:lnSpc>
                <a:spcPct val="100000"/>
              </a:lnSpc>
            </a:pPr>
            <a:endParaRPr b="0" lang="en-US" sz="2400" spc="-1" strike="noStrike">
              <a:latin typeface="Arial"/>
            </a:endParaRPr>
          </a:p>
        </p:txBody>
      </p:sp>
      <p:pic>
        <p:nvPicPr>
          <p:cNvPr id="374" name="" descr=""/>
          <p:cNvPicPr/>
          <p:nvPr/>
        </p:nvPicPr>
        <p:blipFill>
          <a:blip r:embed="rId1"/>
          <a:stretch/>
        </p:blipFill>
        <p:spPr>
          <a:xfrm>
            <a:off x="1828800" y="1475640"/>
            <a:ext cx="5941800" cy="49233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The Value of Data – Smart Parking</a:t>
            </a:r>
            <a:endParaRPr b="0" lang="en-US" sz="2400" spc="-1" strike="noStrike">
              <a:latin typeface="Arial"/>
            </a:endParaRPr>
          </a:p>
          <a:p>
            <a:pPr>
              <a:lnSpc>
                <a:spcPct val="100000"/>
              </a:lnSpc>
            </a:pPr>
            <a:endParaRPr b="0" lang="en-US" sz="2400" spc="-1" strike="noStrike">
              <a:latin typeface="Arial"/>
            </a:endParaRPr>
          </a:p>
        </p:txBody>
      </p:sp>
      <p:pic>
        <p:nvPicPr>
          <p:cNvPr id="376" name="" descr=""/>
          <p:cNvPicPr/>
          <p:nvPr/>
        </p:nvPicPr>
        <p:blipFill>
          <a:blip r:embed="rId1"/>
          <a:stretch/>
        </p:blipFill>
        <p:spPr>
          <a:xfrm>
            <a:off x="1828800" y="1448280"/>
            <a:ext cx="7999200" cy="49507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A Data-Driven Smart CE Framework </a:t>
            </a:r>
            <a:endParaRPr b="0" lang="en-US" sz="2400" spc="-1" strike="noStrike">
              <a:latin typeface="Arial"/>
            </a:endParaRPr>
          </a:p>
        </p:txBody>
      </p:sp>
      <p:sp>
        <p:nvSpPr>
          <p:cNvPr id="378" name="CustomShape 2"/>
          <p:cNvSpPr/>
          <p:nvPr/>
        </p:nvSpPr>
        <p:spPr>
          <a:xfrm>
            <a:off x="263520" y="6411600"/>
            <a:ext cx="8875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latin typeface="Arial"/>
            </a:endParaRPr>
          </a:p>
        </p:txBody>
      </p:sp>
      <p:pic>
        <p:nvPicPr>
          <p:cNvPr id="379" name="" descr=""/>
          <p:cNvPicPr/>
          <p:nvPr/>
        </p:nvPicPr>
        <p:blipFill>
          <a:blip r:embed="rId1"/>
          <a:stretch/>
        </p:blipFill>
        <p:spPr>
          <a:xfrm>
            <a:off x="349200" y="1347480"/>
            <a:ext cx="11089080" cy="485460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4406760"/>
            <a:ext cx="10746360" cy="135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So what is the Internet of Things?</a:t>
            </a:r>
            <a:endParaRPr b="0" lang="en-US" sz="3000" spc="-1" strike="noStrike">
              <a:latin typeface="Arial"/>
            </a:endParaRPr>
          </a:p>
        </p:txBody>
      </p:sp>
      <p:sp>
        <p:nvSpPr>
          <p:cNvPr id="381" name="CustomShape 2"/>
          <p:cNvSpPr/>
          <p:nvPr/>
        </p:nvSpPr>
        <p:spPr>
          <a:xfrm>
            <a:off x="335520" y="2906640"/>
            <a:ext cx="10746360" cy="1493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83"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Cambridge Dictionary:</a:t>
            </a:r>
            <a:r>
              <a:rPr b="0" lang="en-US" sz="1800" spc="-1" strike="noStrike">
                <a:solidFill>
                  <a:srgbClr val="ffffff"/>
                </a:solidFill>
                <a:latin typeface="DejaVu Sans"/>
                <a:ea typeface="DejaVu Sans"/>
              </a:rPr>
              <a:t> </a:t>
            </a:r>
            <a:r>
              <a:rPr b="0" i="1" lang="en-US" sz="1800" spc="-1" strike="noStrike">
                <a:solidFill>
                  <a:srgbClr val="ffffff"/>
                </a:solidFill>
                <a:latin typeface="DejaVu Sans"/>
                <a:ea typeface="DejaVu Sans"/>
              </a:rPr>
              <a:t>“Objects with computing devices in them that are able to connect to each other and exchange data using the internet.”</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85"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
        <p:nvSpPr>
          <p:cNvPr id="386" name="CustomShape 3"/>
          <p:cNvSpPr/>
          <p:nvPr/>
        </p:nvSpPr>
        <p:spPr>
          <a:xfrm>
            <a:off x="335520" y="2859120"/>
            <a:ext cx="10650600" cy="923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nSpc>
                <a:spcPct val="100000"/>
              </a:lnSpc>
              <a:spcBef>
                <a:spcPts val="360"/>
              </a:spcBef>
            </a:pPr>
            <a:r>
              <a:rPr b="0" lang="en-US" sz="1800" spc="-1" strike="noStrike" u="sng">
                <a:solidFill>
                  <a:srgbClr val="000000"/>
                </a:solidFill>
                <a:uFillTx/>
                <a:latin typeface="DejaVu Sans"/>
                <a:ea typeface="DejaVu Sans"/>
              </a:rPr>
              <a:t>Cambridge Dictionary:</a:t>
            </a:r>
            <a:r>
              <a:rPr b="0"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“Objects with computing devices in them that are able to connect to each other and exchange data using the internet.”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88"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89" name="CustomShape 3"/>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Arial"/>
            </a:endParaRPr>
          </a:p>
        </p:txBody>
      </p:sp>
      <p:sp>
        <p:nvSpPr>
          <p:cNvPr id="390" name="CustomShape 4"/>
          <p:cNvSpPr/>
          <p:nvPr/>
        </p:nvSpPr>
        <p:spPr>
          <a:xfrm>
            <a:off x="335520" y="1560600"/>
            <a:ext cx="10785600" cy="127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Course Organization</a:t>
            </a:r>
            <a:endParaRPr b="0" lang="en-US" sz="2400" spc="-1" strike="noStrike">
              <a:latin typeface="Arial"/>
            </a:endParaRPr>
          </a:p>
        </p:txBody>
      </p:sp>
      <p:sp>
        <p:nvSpPr>
          <p:cNvPr id="237" name="CustomShape 2"/>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marL="195120" indent="-18864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Questions? Write us an email: </a:t>
            </a:r>
            <a:r>
              <a:rPr b="0" lang="en-GB" sz="1800" spc="-1" strike="noStrike" u="sng">
                <a:solidFill>
                  <a:srgbClr val="000000"/>
                </a:solidFill>
                <a:uFillTx/>
                <a:latin typeface="DejaVu Sans"/>
                <a:ea typeface="DejaVu Sans"/>
              </a:rPr>
              <a:t>etce-etce@tu-clausthal.de</a:t>
            </a:r>
            <a:r>
              <a:rPr b="0" lang="en-GB"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We will </a:t>
            </a:r>
            <a:r>
              <a:rPr b="1" lang="en-GB" sz="1800" spc="-1" strike="noStrike" u="sng">
                <a:solidFill>
                  <a:srgbClr val="c9211e"/>
                </a:solidFill>
                <a:uFillTx/>
                <a:latin typeface="DejaVu Sans"/>
                <a:ea typeface="DejaVu Sans"/>
              </a:rPr>
              <a:t>only</a:t>
            </a:r>
            <a:r>
              <a:rPr b="1" lang="en-GB" sz="1800" spc="-1" strike="noStrike">
                <a:solidFill>
                  <a:srgbClr val="000000"/>
                </a:solidFill>
                <a:latin typeface="DejaVu Sans"/>
                <a:ea typeface="DejaVu Sans"/>
              </a:rPr>
              <a:t> respond to</a:t>
            </a:r>
            <a:endParaRPr b="0" lang="en-US" sz="1800" spc="-1" strike="noStrike">
              <a:latin typeface="Arial"/>
            </a:endParaRPr>
          </a:p>
          <a:p>
            <a:pPr algn="ctr">
              <a:lnSpc>
                <a:spcPct val="100000"/>
              </a:lnSpc>
              <a:spcBef>
                <a:spcPts val="360"/>
              </a:spcBef>
            </a:pPr>
            <a:r>
              <a:rPr b="1" lang="en-GB" sz="1800" spc="-1" strike="noStrike">
                <a:solidFill>
                  <a:srgbClr val="000000"/>
                </a:solidFill>
                <a:latin typeface="DejaVu Sans"/>
                <a:ea typeface="DejaVu Sans"/>
              </a:rPr>
              <a:t>emails written to this specific email address!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92"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93" name="CustomShape 3"/>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Arial"/>
            </a:endParaRPr>
          </a:p>
        </p:txBody>
      </p:sp>
      <p:sp>
        <p:nvSpPr>
          <p:cNvPr id="394" name="CustomShape 4"/>
          <p:cNvSpPr/>
          <p:nvPr/>
        </p:nvSpPr>
        <p:spPr>
          <a:xfrm>
            <a:off x="335520" y="1560600"/>
            <a:ext cx="10785600" cy="127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Arial"/>
            </a:endParaRPr>
          </a:p>
        </p:txBody>
      </p:sp>
      <p:sp>
        <p:nvSpPr>
          <p:cNvPr id="395" name="CustomShape 5"/>
          <p:cNvSpPr/>
          <p:nvPr/>
        </p:nvSpPr>
        <p:spPr>
          <a:xfrm>
            <a:off x="335520" y="3092400"/>
            <a:ext cx="10785600" cy="1598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97"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98" name="CustomShape 3"/>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Arial"/>
            </a:endParaRPr>
          </a:p>
        </p:txBody>
      </p:sp>
      <p:sp>
        <p:nvSpPr>
          <p:cNvPr id="399" name="CustomShape 4"/>
          <p:cNvSpPr/>
          <p:nvPr/>
        </p:nvSpPr>
        <p:spPr>
          <a:xfrm>
            <a:off x="335520" y="1560600"/>
            <a:ext cx="10785600" cy="127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Arial"/>
            </a:endParaRPr>
          </a:p>
        </p:txBody>
      </p:sp>
      <p:sp>
        <p:nvSpPr>
          <p:cNvPr id="400" name="CustomShape 5"/>
          <p:cNvSpPr/>
          <p:nvPr/>
        </p:nvSpPr>
        <p:spPr>
          <a:xfrm>
            <a:off x="335520" y="3092400"/>
            <a:ext cx="10785600" cy="1598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US" sz="1800" spc="-1" strike="noStrike">
              <a:latin typeface="Arial"/>
            </a:endParaRPr>
          </a:p>
        </p:txBody>
      </p:sp>
      <p:sp>
        <p:nvSpPr>
          <p:cNvPr id="401" name="CustomShape 6"/>
          <p:cNvSpPr/>
          <p:nvPr/>
        </p:nvSpPr>
        <p:spPr>
          <a:xfrm>
            <a:off x="335520" y="4944600"/>
            <a:ext cx="10785600" cy="127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200" spc="-1" strike="noStrike" u="sng">
                <a:solidFill>
                  <a:srgbClr val="0000ff"/>
                </a:solidFill>
                <a:uFillTx/>
                <a:latin typeface="DejaVu Sans"/>
                <a:ea typeface="DejaVu Sans"/>
                <a:hlinkClick r:id="rId1"/>
              </a:rPr>
              <a:t>http://internetofthingsagenda.techtarget.com</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What‘s next?</a:t>
            </a:r>
            <a:endParaRPr b="0" lang="en-US" sz="2400" spc="-1" strike="noStrike">
              <a:latin typeface="Arial"/>
            </a:endParaRPr>
          </a:p>
        </p:txBody>
      </p:sp>
      <p:pic>
        <p:nvPicPr>
          <p:cNvPr id="403" name="Grafik 6" descr=""/>
          <p:cNvPicPr/>
          <p:nvPr/>
        </p:nvPicPr>
        <p:blipFill>
          <a:blip r:embed="rId1"/>
          <a:stretch/>
        </p:blipFill>
        <p:spPr>
          <a:xfrm>
            <a:off x="1656360" y="1202400"/>
            <a:ext cx="8532720" cy="520272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4406760"/>
            <a:ext cx="10746360" cy="135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Sensors</a:t>
            </a:r>
            <a:endParaRPr b="0" lang="en-US" sz="3000" spc="-1" strike="noStrike">
              <a:latin typeface="Arial"/>
            </a:endParaRPr>
          </a:p>
        </p:txBody>
      </p:sp>
      <p:sp>
        <p:nvSpPr>
          <p:cNvPr id="405" name="CustomShape 2"/>
          <p:cNvSpPr/>
          <p:nvPr/>
        </p:nvSpPr>
        <p:spPr>
          <a:xfrm>
            <a:off x="335520" y="2906640"/>
            <a:ext cx="10746360" cy="1493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Conventional Sensors</a:t>
            </a:r>
            <a:endParaRPr b="0" lang="en-US" sz="2400" spc="-1" strike="noStrike">
              <a:latin typeface="Arial"/>
            </a:endParaRPr>
          </a:p>
        </p:txBody>
      </p:sp>
      <p:sp>
        <p:nvSpPr>
          <p:cNvPr id="407"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216000" indent="-21276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Status values: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Deliver a defined (voltage) value once the measurement event has occurred.</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Examples: </a:t>
            </a:r>
            <a:endParaRPr b="0" lang="en-US" sz="1800" spc="-1" strike="noStrike">
              <a:latin typeface="Arial"/>
            </a:endParaRPr>
          </a:p>
          <a:p>
            <a:pPr lvl="2" marL="648000" indent="-21276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Push-button</a:t>
            </a:r>
            <a:endParaRPr b="0" lang="en-US" sz="1800" spc="-1" strike="noStrike">
              <a:latin typeface="Arial"/>
            </a:endParaRPr>
          </a:p>
          <a:p>
            <a:pPr lvl="2" marL="648000" indent="-21276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Reed switch</a:t>
            </a:r>
            <a:endParaRPr b="0" lang="en-US" sz="1800" spc="-1" strike="noStrike">
              <a:latin typeface="Arial"/>
            </a:endParaRPr>
          </a:p>
          <a:p>
            <a:pPr lvl="2" marL="648000" indent="-21276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Hall sensors</a:t>
            </a:r>
            <a:endParaRPr b="0" lang="en-US" sz="1800" spc="-1" strike="noStrike">
              <a:latin typeface="Arial"/>
            </a:endParaRPr>
          </a:p>
          <a:p>
            <a:pPr lvl="2" marL="648000" indent="-21276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Light barriers</a:t>
            </a:r>
            <a:endParaRPr b="0" lang="en-US" sz="1800" spc="-1" strike="noStrike">
              <a:latin typeface="Arial"/>
            </a:endParaRPr>
          </a:p>
          <a:p>
            <a:pPr lvl="2" marL="648000" indent="-21276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Temperature/(ultra) sound/radar sensors</a:t>
            </a:r>
            <a:endParaRPr b="0" lang="en-US" sz="1800" spc="-1" strike="noStrike">
              <a:latin typeface="Arial"/>
            </a:endParaRPr>
          </a:p>
          <a:p>
            <a:pPr marL="216000" indent="-21276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Continuous values: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Provide a continuous value (e.g. voltage value) depending on the measured value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requires A/D converter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Temperature Sensors – Overview </a:t>
            </a:r>
            <a:endParaRPr b="0" lang="en-US" sz="2400" spc="-1" strike="noStrike">
              <a:latin typeface="Arial"/>
            </a:endParaRPr>
          </a:p>
        </p:txBody>
      </p:sp>
      <p:sp>
        <p:nvSpPr>
          <p:cNvPr id="409" name="CustomShape 2"/>
          <p:cNvSpPr/>
          <p:nvPr/>
        </p:nvSpPr>
        <p:spPr>
          <a:xfrm>
            <a:off x="263520" y="6447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https://www.te.com/usa-en/industries/sensor-solutions/insights/temperature-sensor-insights.html</a:t>
            </a:r>
            <a:endParaRPr b="0" lang="en-US" sz="900" spc="-1" strike="noStrike">
              <a:latin typeface="Arial"/>
            </a:endParaRPr>
          </a:p>
        </p:txBody>
      </p:sp>
      <p:graphicFrame>
        <p:nvGraphicFramePr>
          <p:cNvPr id="410" name="Table 3"/>
          <p:cNvGraphicFramePr/>
          <p:nvPr/>
        </p:nvGraphicFramePr>
        <p:xfrm>
          <a:off x="437040" y="1312200"/>
          <a:ext cx="10728000" cy="4694040"/>
        </p:xfrm>
        <a:graphic>
          <a:graphicData uri="http://schemas.openxmlformats.org/drawingml/2006/table">
            <a:tbl>
              <a:tblPr/>
              <a:tblGrid>
                <a:gridCol w="1688760"/>
                <a:gridCol w="1333440"/>
                <a:gridCol w="2039400"/>
                <a:gridCol w="2089800"/>
                <a:gridCol w="2091240"/>
                <a:gridCol w="1485720"/>
              </a:tblGrid>
              <a:tr h="487800">
                <a:tc>
                  <a:txBody>
                    <a:bodyPr lIns="90000" rIns="90000">
                      <a:noAutofit/>
                    </a:bodyPr>
                    <a:p>
                      <a:pPr>
                        <a:lnSpc>
                          <a:spcPct val="100000"/>
                        </a:lnSpc>
                      </a:pPr>
                      <a:r>
                        <a:rPr b="0" lang="en-US" sz="1300" spc="-1" strike="noStrike">
                          <a:latin typeface="DejaVu Sans"/>
                        </a:rPr>
                        <a:t>Type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NTC Thermistors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Thermocouple</a:t>
                      </a:r>
                      <a:endParaRPr b="0" lang="en-US" sz="1300" spc="-1" strike="noStrike">
                        <a:latin typeface="Arial"/>
                      </a:endParaRPr>
                    </a:p>
                    <a:p>
                      <a:pPr>
                        <a:lnSpc>
                          <a:spcPct val="100000"/>
                        </a:lnSpc>
                      </a:pPr>
                      <a:r>
                        <a:rPr b="1" lang="en-US" sz="1300" spc="-1" strike="noStrike">
                          <a:latin typeface="DejaVu Sans"/>
                        </a:rPr>
                        <a:t>Sensors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Platinum Sensors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Thermopiles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Digital Sensors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r>
              <a:tr h="1081800">
                <a:tc>
                  <a:txBody>
                    <a:bodyPr lIns="90000" rIns="90000">
                      <a:noAutofit/>
                    </a:bodyPr>
                    <a:p>
                      <a:pPr>
                        <a:lnSpc>
                          <a:spcPct val="100000"/>
                        </a:lnSpc>
                      </a:pPr>
                      <a:r>
                        <a:rPr b="0" lang="en-US" sz="1300" spc="-1" strike="noStrike">
                          <a:latin typeface="DejaVu Sans"/>
                        </a:rPr>
                        <a:t>Features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Small Size</a:t>
                      </a:r>
                      <a:endParaRPr b="0" lang="en-US" sz="1300" spc="-1" strike="noStrike">
                        <a:latin typeface="Arial"/>
                      </a:endParaRPr>
                    </a:p>
                    <a:p>
                      <a:pPr>
                        <a:lnSpc>
                          <a:spcPct val="100000"/>
                        </a:lnSpc>
                      </a:pPr>
                      <a:r>
                        <a:rPr b="0" lang="en-US" sz="1300" spc="-1" strike="noStrike">
                          <a:latin typeface="DejaVu Sans"/>
                        </a:rPr>
                        <a:t>High sensitivity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Extremely small Size, High temperature,</a:t>
                      </a:r>
                      <a:endParaRPr b="0" lang="en-US" sz="1300" spc="-1" strike="noStrike">
                        <a:latin typeface="Arial"/>
                      </a:endParaRPr>
                    </a:p>
                    <a:p>
                      <a:pPr>
                        <a:lnSpc>
                          <a:spcPct val="100000"/>
                        </a:lnSpc>
                      </a:pPr>
                      <a:r>
                        <a:rPr b="0" lang="en-US" sz="1300" spc="-1" strike="noStrike">
                          <a:latin typeface="DejaVu Sans"/>
                        </a:rPr>
                        <a:t>Rugged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Superior long-term stability, PTC (Positive Temp. Coefficient) Linear output, Rugged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Non-contact sensor,</a:t>
                      </a:r>
                      <a:endParaRPr b="0" lang="en-US" sz="1300" spc="-1" strike="noStrike">
                        <a:latin typeface="Arial"/>
                      </a:endParaRPr>
                    </a:p>
                    <a:p>
                      <a:pPr>
                        <a:lnSpc>
                          <a:spcPct val="100000"/>
                        </a:lnSpc>
                      </a:pPr>
                      <a:r>
                        <a:rPr b="0" lang="en-US" sz="1300" spc="-1" strike="noStrike">
                          <a:latin typeface="DejaVu Sans"/>
                        </a:rPr>
                        <a:t>High temperature, can take measurements from several meters away.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Ease of use,</a:t>
                      </a:r>
                      <a:endParaRPr b="0" lang="en-US" sz="1300" spc="-1" strike="noStrike">
                        <a:latin typeface="Arial"/>
                      </a:endParaRPr>
                    </a:p>
                    <a:p>
                      <a:pPr>
                        <a:lnSpc>
                          <a:spcPct val="100000"/>
                        </a:lnSpc>
                      </a:pPr>
                      <a:r>
                        <a:rPr b="0" lang="en-US" sz="1300" spc="-1" strike="noStrike">
                          <a:latin typeface="DejaVu Sans"/>
                        </a:rPr>
                        <a:t>Board mounting,</a:t>
                      </a:r>
                      <a:endParaRPr b="0" lang="en-US" sz="1300" spc="-1" strike="noStrike">
                        <a:latin typeface="Arial"/>
                      </a:endParaRPr>
                    </a:p>
                    <a:p>
                      <a:pPr>
                        <a:lnSpc>
                          <a:spcPct val="100000"/>
                        </a:lnSpc>
                      </a:pPr>
                      <a:r>
                        <a:rPr b="0" lang="en-US" sz="1300" spc="-1" strike="noStrike">
                          <a:latin typeface="DejaVu Sans"/>
                        </a:rPr>
                        <a:t>Small size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487800">
                <a:tc>
                  <a:txBody>
                    <a:bodyPr lIns="90000" rIns="90000">
                      <a:noAutofit/>
                    </a:bodyPr>
                    <a:p>
                      <a:pPr>
                        <a:lnSpc>
                          <a:spcPct val="100000"/>
                        </a:lnSpc>
                      </a:pPr>
                      <a:r>
                        <a:rPr b="0" lang="en-US" sz="1300" spc="-1" strike="noStrike">
                          <a:latin typeface="DejaVu Sans"/>
                        </a:rPr>
                        <a:t>Range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-150°C to 300°C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-270°C to 1800°C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-200°C to 600°C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-270°C to 2000°C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-150°C to 300°C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487800">
                <a:tc>
                  <a:txBody>
                    <a:bodyPr lIns="90000" rIns="90000">
                      <a:noAutofit/>
                    </a:bodyPr>
                    <a:p>
                      <a:pPr>
                        <a:lnSpc>
                          <a:spcPct val="100000"/>
                        </a:lnSpc>
                      </a:pPr>
                      <a:r>
                        <a:rPr b="0" lang="en-US" sz="1300" spc="-1" strike="noStrike">
                          <a:latin typeface="DejaVu Sans"/>
                        </a:rPr>
                        <a:t>Interchangeability rating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289800">
                <a:tc>
                  <a:txBody>
                    <a:bodyPr lIns="90000" rIns="90000">
                      <a:noAutofit/>
                    </a:bodyPr>
                    <a:p>
                      <a:pPr>
                        <a:lnSpc>
                          <a:spcPct val="100000"/>
                        </a:lnSpc>
                      </a:pPr>
                      <a:r>
                        <a:rPr b="0" lang="en-US" sz="1300" spc="-1" strike="noStrike">
                          <a:latin typeface="DejaVu Sans"/>
                        </a:rPr>
                        <a:t>Linearity rating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289800">
                <a:tc>
                  <a:txBody>
                    <a:bodyPr lIns="90000" rIns="90000">
                      <a:noAutofit/>
                    </a:bodyPr>
                    <a:p>
                      <a:pPr>
                        <a:lnSpc>
                          <a:spcPct val="100000"/>
                        </a:lnSpc>
                      </a:pPr>
                      <a:r>
                        <a:rPr b="0" lang="en-US" sz="1300" spc="-1" strike="noStrike">
                          <a:latin typeface="DejaVu Sans"/>
                        </a:rPr>
                        <a:t>Accuracy rating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289800">
                <a:tc>
                  <a:txBody>
                    <a:bodyPr lIns="90000" rIns="90000">
                      <a:noAutofit/>
                    </a:bodyPr>
                    <a:p>
                      <a:pPr>
                        <a:lnSpc>
                          <a:spcPct val="100000"/>
                        </a:lnSpc>
                      </a:pPr>
                      <a:r>
                        <a:rPr b="0" lang="en-US" sz="1300" spc="-1" strike="noStrike">
                          <a:latin typeface="DejaVu Sans"/>
                        </a:rPr>
                        <a:t>Ruggedness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1279800">
                <a:tc>
                  <a:txBody>
                    <a:bodyPr lIns="90000" rIns="90000">
                      <a:noAutofit/>
                    </a:bodyPr>
                    <a:p>
                      <a:pPr>
                        <a:lnSpc>
                          <a:spcPct val="100000"/>
                        </a:lnSpc>
                      </a:pPr>
                      <a:r>
                        <a:rPr b="0" lang="en-US" sz="1300" spc="-1" strike="noStrike">
                          <a:latin typeface="DejaVu Sans"/>
                        </a:rPr>
                        <a:t>Usefulness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Dialysis, HVAC, Calorimetry, Stoves, Industrial reference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Cryogenics, Oven, Soldering Iron, Exhaust Gas detection, Independent vehicle heater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Calorimetry, Oven, Soldering Iron, Cooking Stove, Independent Vehicle Heater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Ear and Forehead thermometers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Dialysis, HVAC, Calorimetry, Industrial reference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bl>
          </a:graphicData>
        </a:graphic>
      </p:graphicFrame>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Smart Sensors</a:t>
            </a:r>
            <a:endParaRPr b="0" lang="en-US" sz="2400" spc="-1" strike="noStrike">
              <a:latin typeface="Arial"/>
            </a:endParaRPr>
          </a:p>
        </p:txBody>
      </p:sp>
      <p:sp>
        <p:nvSpPr>
          <p:cNvPr id="412"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216000" indent="-21276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Complex sensors with integrated information processing, e.g.</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Programmable temperature sensor and thermostat </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Magnetometer (compass)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MEMS (micro-electro-mechanical system) sensors</a:t>
            </a:r>
            <a:endParaRPr b="0" lang="en-US" sz="1800" spc="-1" strike="noStrike">
              <a:latin typeface="Arial"/>
            </a:endParaRPr>
          </a:p>
          <a:p>
            <a:pPr lvl="2" marL="648000" indent="-2127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Accelerometer (acceleration sensor)</a:t>
            </a:r>
            <a:endParaRPr b="0" lang="en-US" sz="1800" spc="-1" strike="noStrike">
              <a:latin typeface="Arial"/>
            </a:endParaRPr>
          </a:p>
          <a:p>
            <a:pPr lvl="2" marL="648000" indent="-2127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Gyroscope ( angular rate sensor)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Sensors</a:t>
            </a:r>
            <a:endParaRPr b="0" lang="en-US" sz="2400" spc="-1" strike="noStrike">
              <a:latin typeface="Arial"/>
            </a:endParaRPr>
          </a:p>
        </p:txBody>
      </p:sp>
      <p:sp>
        <p:nvSpPr>
          <p:cNvPr id="414"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Distance sensor</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Ultrasound, radar or infrared with position sensitive detector (PSD </a:t>
            </a:r>
            <a:r>
              <a:rPr b="0" lang="en-US" sz="1800" spc="-1" strike="noStrike">
                <a:solidFill>
                  <a:srgbClr val="000000"/>
                </a:solidFill>
                <a:latin typeface="DejaVu Sans"/>
                <a:ea typeface="DejaVu Sans"/>
              </a:rPr>
              <a:t>→ like PIR on next slide</a:t>
            </a:r>
            <a:r>
              <a:rPr b="0" lang="en-GB" sz="1800" spc="-1" strike="noStrike">
                <a:solidFill>
                  <a:srgbClr val="000000"/>
                </a:solidFill>
                <a:latin typeface="DejaVu Sans"/>
                <a:ea typeface="DejaVu Sans"/>
              </a:rPr>
              <a: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movements, velocities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PIR sensors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Person detection or face recognition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Cameras with image processing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PIR-Sensor – Motion Detector</a:t>
            </a:r>
            <a:endParaRPr b="0" lang="en-US" sz="2400" spc="-1" strike="noStrike">
              <a:latin typeface="Arial"/>
            </a:endParaRPr>
          </a:p>
        </p:txBody>
      </p:sp>
      <p:sp>
        <p:nvSpPr>
          <p:cNvPr id="416" name="CustomShape 2"/>
          <p:cNvSpPr/>
          <p:nvPr/>
        </p:nvSpPr>
        <p:spPr>
          <a:xfrm>
            <a:off x="263520" y="641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http://hqdesigns.de/en/interior-guide/motion-sensor/</a:t>
            </a:r>
            <a:endParaRPr b="0" lang="en-US" sz="900" spc="-1" strike="noStrike">
              <a:latin typeface="Arial"/>
            </a:endParaRPr>
          </a:p>
        </p:txBody>
      </p:sp>
      <p:pic>
        <p:nvPicPr>
          <p:cNvPr id="417" name="" descr=""/>
          <p:cNvPicPr/>
          <p:nvPr/>
        </p:nvPicPr>
        <p:blipFill>
          <a:blip r:embed="rId1"/>
          <a:stretch/>
        </p:blipFill>
        <p:spPr>
          <a:xfrm>
            <a:off x="3251160" y="1566360"/>
            <a:ext cx="4973040" cy="482904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LIDAR</a:t>
            </a:r>
            <a:endParaRPr b="0" lang="en-US" sz="2400" spc="-1" strike="noStrike">
              <a:latin typeface="Arial"/>
            </a:endParaRPr>
          </a:p>
        </p:txBody>
      </p:sp>
      <p:sp>
        <p:nvSpPr>
          <p:cNvPr id="419" name="CustomShape 2"/>
          <p:cNvSpPr/>
          <p:nvPr/>
        </p:nvSpPr>
        <p:spPr>
          <a:xfrm>
            <a:off x="263520" y="6267600"/>
            <a:ext cx="10936080" cy="50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Images of Lidar and Radar Point cloud data redered using the </a:t>
            </a:r>
            <a:r>
              <a:rPr b="0" lang="de-DE" sz="900" spc="-1" strike="noStrike" u="sng">
                <a:solidFill>
                  <a:srgbClr val="0000ff"/>
                </a:solidFill>
                <a:uFillTx/>
                <a:latin typeface="Roboto"/>
                <a:ea typeface="Roboto"/>
                <a:hlinkClick r:id="rId1"/>
              </a:rPr>
              <a:t>nuScenes dataset</a:t>
            </a:r>
            <a:r>
              <a:rPr b="0" lang="de-DE" sz="900" spc="-1" strike="noStrike">
                <a:solidFill>
                  <a:srgbClr val="a6a6a6"/>
                </a:solidFill>
                <a:latin typeface="Roboto"/>
                <a:ea typeface="Roboto"/>
              </a:rPr>
              <a:t> which is CC  BY-NC-SA 4.0 International licensed (</a:t>
            </a:r>
            <a:r>
              <a:rPr b="0" lang="de-DE" sz="900" spc="-1" strike="noStrike" u="sng">
                <a:solidFill>
                  <a:srgbClr val="0000ff"/>
                </a:solidFill>
                <a:uFillTx/>
                <a:latin typeface="Roboto"/>
                <a:ea typeface="Roboto"/>
                <a:hlinkClick r:id="rId2"/>
              </a:rPr>
              <a:t>https://creativecommons.org/licenses/by-nc-sa/4.0/</a:t>
            </a:r>
            <a:r>
              <a:rPr b="0" lang="de-DE" sz="900" spc="-1" strike="noStrike">
                <a:solidFill>
                  <a:srgbClr val="a6a6a6"/>
                </a:solidFill>
                <a:latin typeface="Roboto"/>
                <a:ea typeface="Roboto"/>
              </a:rPr>
              <a:t>)</a:t>
            </a:r>
            <a:endParaRPr b="0" lang="en-US" sz="900" spc="-1" strike="noStrike">
              <a:latin typeface="Arial"/>
            </a:endParaRPr>
          </a:p>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Cruise Automation, Chevrolet Bolt EV third generation seen in San Francisco with 5 LIDAR sensors”  by Dllu is CC BY-SA 4.0 International licensed (</a:t>
            </a:r>
            <a:r>
              <a:rPr b="0" lang="de-DE" sz="900" spc="-1" strike="noStrike" u="sng">
                <a:solidFill>
                  <a:srgbClr val="0000ff"/>
                </a:solidFill>
                <a:uFillTx/>
                <a:latin typeface="Roboto"/>
                <a:ea typeface="Roboto"/>
                <a:hlinkClick r:id="rId3"/>
              </a:rPr>
              <a:t>https://creativecommons.org/licenses/by-sa/4.0/</a:t>
            </a:r>
            <a:r>
              <a:rPr b="0" lang="de-DE" sz="900" spc="-1" strike="noStrike">
                <a:solidFill>
                  <a:srgbClr val="a6a6a6"/>
                </a:solidFill>
                <a:latin typeface="Roboto"/>
                <a:ea typeface="Roboto"/>
              </a:rPr>
              <a:t>) </a:t>
            </a:r>
            <a:endParaRPr b="0" lang="en-US" sz="900" spc="-1" strike="noStrike">
              <a:latin typeface="Arial"/>
            </a:endParaRPr>
          </a:p>
          <a:p>
            <a:pPr>
              <a:lnSpc>
                <a:spcPct val="100000"/>
              </a:lnSpc>
            </a:pPr>
            <a:endParaRPr b="0" lang="en-US" sz="900" spc="-1" strike="noStrike">
              <a:latin typeface="Arial"/>
            </a:endParaRPr>
          </a:p>
        </p:txBody>
      </p:sp>
      <p:sp>
        <p:nvSpPr>
          <p:cNvPr id="420" name="CustomShape 3"/>
          <p:cNvSpPr/>
          <p:nvPr/>
        </p:nvSpPr>
        <p:spPr>
          <a:xfrm>
            <a:off x="335520" y="5519520"/>
            <a:ext cx="10746360" cy="855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Arial"/>
                <a:ea typeface="DejaVu Sans"/>
              </a:rPr>
              <a:t>LIDAR</a:t>
            </a:r>
            <a:r>
              <a:rPr b="0" lang="en-US" sz="1800" spc="-1" strike="noStrike">
                <a:solidFill>
                  <a:srgbClr val="000000"/>
                </a:solidFill>
                <a:latin typeface="Arial"/>
                <a:ea typeface="DejaVu Sans"/>
              </a:rPr>
              <a:t> → </a:t>
            </a:r>
            <a:r>
              <a:rPr b="1" lang="en-US" sz="1800" spc="-1" strike="noStrike">
                <a:solidFill>
                  <a:srgbClr val="000000"/>
                </a:solidFill>
                <a:latin typeface="Arial"/>
                <a:ea typeface="DejaVu Sans"/>
              </a:rPr>
              <a:t>L</a:t>
            </a:r>
            <a:r>
              <a:rPr b="0" lang="en-US" sz="1800" spc="-1" strike="noStrike">
                <a:solidFill>
                  <a:srgbClr val="000000"/>
                </a:solidFill>
                <a:latin typeface="Arial"/>
                <a:ea typeface="DejaVu Sans"/>
              </a:rPr>
              <a:t>ight </a:t>
            </a:r>
            <a:r>
              <a:rPr b="1" lang="en-US" sz="1800" spc="-1" strike="noStrike">
                <a:solidFill>
                  <a:srgbClr val="000000"/>
                </a:solidFill>
                <a:latin typeface="Arial"/>
                <a:ea typeface="DejaVu Sans"/>
              </a:rPr>
              <a:t>D</a:t>
            </a:r>
            <a:r>
              <a:rPr b="0" lang="en-US" sz="1800" spc="-1" strike="noStrike">
                <a:solidFill>
                  <a:srgbClr val="000000"/>
                </a:solidFill>
                <a:latin typeface="Arial"/>
                <a:ea typeface="DejaVu Sans"/>
              </a:rPr>
              <a:t>etection </a:t>
            </a:r>
            <a:r>
              <a:rPr b="1" lang="en-US" sz="1800" spc="-1" strike="noStrike">
                <a:solidFill>
                  <a:srgbClr val="000000"/>
                </a:solidFill>
                <a:latin typeface="Arial"/>
                <a:ea typeface="DejaVu Sans"/>
              </a:rPr>
              <a:t>A</a:t>
            </a:r>
            <a:r>
              <a:rPr b="0" lang="en-US" sz="1800" spc="-1" strike="noStrike">
                <a:solidFill>
                  <a:srgbClr val="000000"/>
                </a:solidFill>
                <a:latin typeface="Arial"/>
                <a:ea typeface="DejaVu Sans"/>
              </a:rPr>
              <a:t>nd </a:t>
            </a:r>
            <a:r>
              <a:rPr b="1" lang="en-US" sz="1800" spc="-1" strike="noStrike">
                <a:solidFill>
                  <a:srgbClr val="000000"/>
                </a:solidFill>
                <a:latin typeface="Arial"/>
                <a:ea typeface="DejaVu Sans"/>
              </a:rPr>
              <a:t>R</a:t>
            </a:r>
            <a:r>
              <a:rPr b="0" lang="en-US" sz="1800" spc="-1" strike="noStrike">
                <a:solidFill>
                  <a:srgbClr val="000000"/>
                </a:solidFill>
                <a:latin typeface="Arial"/>
                <a:ea typeface="DejaVu Sans"/>
              </a:rPr>
              <a:t>anging</a:t>
            </a:r>
            <a:endParaRPr b="0" lang="en-US" sz="1800" spc="-1" strike="noStrike">
              <a:latin typeface="Arial"/>
            </a:endParaRPr>
          </a:p>
        </p:txBody>
      </p:sp>
      <p:pic>
        <p:nvPicPr>
          <p:cNvPr id="421" name="" descr=""/>
          <p:cNvPicPr/>
          <p:nvPr/>
        </p:nvPicPr>
        <p:blipFill>
          <a:blip r:embed="rId4"/>
          <a:srcRect l="9541" t="24196" r="4518" b="20013"/>
          <a:stretch/>
        </p:blipFill>
        <p:spPr>
          <a:xfrm>
            <a:off x="6629760" y="1263600"/>
            <a:ext cx="4112640" cy="1827000"/>
          </a:xfrm>
          <a:prstGeom prst="rect">
            <a:avLst/>
          </a:prstGeom>
          <a:ln>
            <a:noFill/>
          </a:ln>
        </p:spPr>
      </p:pic>
      <p:pic>
        <p:nvPicPr>
          <p:cNvPr id="422" name="" descr=""/>
          <p:cNvPicPr/>
          <p:nvPr/>
        </p:nvPicPr>
        <p:blipFill>
          <a:blip r:embed="rId5"/>
          <a:srcRect l="7806" t="7669" r="6250" b="3781"/>
          <a:stretch/>
        </p:blipFill>
        <p:spPr>
          <a:xfrm>
            <a:off x="457200" y="1371960"/>
            <a:ext cx="5027040" cy="3884040"/>
          </a:xfrm>
          <a:prstGeom prst="rect">
            <a:avLst/>
          </a:prstGeom>
          <a:ln>
            <a:noFill/>
          </a:ln>
        </p:spPr>
      </p:pic>
      <p:pic>
        <p:nvPicPr>
          <p:cNvPr id="423" name="" descr=""/>
          <p:cNvPicPr/>
          <p:nvPr/>
        </p:nvPicPr>
        <p:blipFill>
          <a:blip r:embed="rId6"/>
          <a:stretch/>
        </p:blipFill>
        <p:spPr>
          <a:xfrm>
            <a:off x="6604920" y="3200400"/>
            <a:ext cx="4137480" cy="23263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2040" cy="492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Examination Info</a:t>
            </a:r>
            <a:endParaRPr b="0" lang="en-US" sz="2400" spc="-1" strike="noStrike">
              <a:latin typeface="Arial"/>
            </a:endParaRPr>
          </a:p>
        </p:txBody>
      </p:sp>
      <p:sp>
        <p:nvSpPr>
          <p:cNvPr id="239" name="CustomShape 2"/>
          <p:cNvSpPr/>
          <p:nvPr/>
        </p:nvSpPr>
        <p:spPr>
          <a:xfrm>
            <a:off x="335520" y="1268280"/>
            <a:ext cx="10742040" cy="50295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Oral examination</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15-20min Q&amp;A</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Registration until 25.07.2022</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Dates:</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01.08.2022 → Afternoon</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03.08.2022 → All day</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0" name="CustomShape 3"/>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Göttingen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Camera Image Processing and Object Recognition</a:t>
            </a:r>
            <a:endParaRPr b="0" lang="en-US" sz="2400" spc="-1" strike="noStrike">
              <a:latin typeface="Arial"/>
            </a:endParaRPr>
          </a:p>
        </p:txBody>
      </p:sp>
      <p:sp>
        <p:nvSpPr>
          <p:cNvPr id="425" name="CustomShape 2"/>
          <p:cNvSpPr/>
          <p:nvPr/>
        </p:nvSpPr>
        <p:spPr>
          <a:xfrm>
            <a:off x="263520" y="6231600"/>
            <a:ext cx="7249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https://www.iotforall.com/objects-recognition-live-stream-yolo-model/</a:t>
            </a:r>
            <a:endParaRPr b="0" lang="en-US" sz="900" spc="-1" strike="noStrike">
              <a:latin typeface="Arial"/>
            </a:endParaRPr>
          </a:p>
        </p:txBody>
      </p:sp>
      <p:pic>
        <p:nvPicPr>
          <p:cNvPr id="426" name="Grafik 2" descr=""/>
          <p:cNvPicPr/>
          <p:nvPr/>
        </p:nvPicPr>
        <p:blipFill>
          <a:blip r:embed="rId1"/>
          <a:stretch/>
        </p:blipFill>
        <p:spPr>
          <a:xfrm>
            <a:off x="849960" y="2510280"/>
            <a:ext cx="9717480" cy="2652840"/>
          </a:xfrm>
          <a:prstGeom prst="rect">
            <a:avLst/>
          </a:prstGeom>
          <a:ln>
            <a:noFill/>
          </a:ln>
        </p:spPr>
      </p:pic>
      <p:sp>
        <p:nvSpPr>
          <p:cNvPr id="427" name="CustomShape 3"/>
          <p:cNvSpPr/>
          <p:nvPr/>
        </p:nvSpPr>
        <p:spPr>
          <a:xfrm>
            <a:off x="263520" y="6411600"/>
            <a:ext cx="724932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YOLOv3: An incremental Improvement, Redmon, Joseph and Fahradi, Ali </a:t>
            </a:r>
            <a:r>
              <a:rPr b="0" lang="de-DE" sz="900" spc="-1" strike="noStrike" u="sng">
                <a:solidFill>
                  <a:srgbClr val="0000ff"/>
                </a:solidFill>
                <a:uFillTx/>
                <a:latin typeface="Roboto"/>
                <a:ea typeface="Roboto"/>
                <a:hlinkClick r:id="rId2"/>
              </a:rPr>
              <a:t>https://arxiv.org/pdf/1804.02767.pdf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Sensors in Smartphones</a:t>
            </a:r>
            <a:endParaRPr b="0" lang="en-US" sz="2400" spc="-1" strike="noStrike">
              <a:latin typeface="Arial"/>
            </a:endParaRPr>
          </a:p>
        </p:txBody>
      </p:sp>
      <p:graphicFrame>
        <p:nvGraphicFramePr>
          <p:cNvPr id="429" name="Table 2"/>
          <p:cNvGraphicFramePr/>
          <p:nvPr/>
        </p:nvGraphicFramePr>
        <p:xfrm>
          <a:off x="1815480" y="1311480"/>
          <a:ext cx="8127360" cy="5089680"/>
        </p:xfrm>
        <a:graphic>
          <a:graphicData uri="http://schemas.openxmlformats.org/drawingml/2006/table">
            <a:tbl>
              <a:tblPr/>
              <a:tblGrid>
                <a:gridCol w="2709000"/>
                <a:gridCol w="2709000"/>
                <a:gridCol w="2709720"/>
              </a:tblGrid>
              <a:tr h="640440">
                <a:tc>
                  <a:txBody>
                    <a:bodyPr>
                      <a:noAutofit/>
                    </a:bodyPr>
                    <a:p>
                      <a:pPr algn="ctr">
                        <a:lnSpc>
                          <a:spcPct val="100000"/>
                        </a:lnSpc>
                      </a:pPr>
                      <a:r>
                        <a:rPr b="1" lang="en-US" sz="1800" spc="-1" strike="noStrike">
                          <a:solidFill>
                            <a:srgbClr val="ffffff"/>
                          </a:solidFill>
                          <a:latin typeface="DejaVu Sans"/>
                          <a:ea typeface="DejaVu Sans"/>
                        </a:rPr>
                        <a:t>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gn="ctr">
                        <a:lnSpc>
                          <a:spcPct val="100000"/>
                        </a:lnSpc>
                      </a:pPr>
                      <a:r>
                        <a:rPr b="1" lang="en-US" sz="1800" spc="-1" strike="noStrike">
                          <a:solidFill>
                            <a:srgbClr val="ffffff"/>
                          </a:solidFill>
                          <a:latin typeface="DejaVu Sans"/>
                          <a:ea typeface="DejaVu Sans"/>
                        </a:rPr>
                        <a:t>Function Type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gn="ctr">
                        <a:lnSpc>
                          <a:spcPct val="100000"/>
                        </a:lnSpc>
                      </a:pPr>
                      <a:r>
                        <a:rPr b="1" lang="en-US" sz="1800" spc="-1" strike="noStrike">
                          <a:solidFill>
                            <a:srgbClr val="ffffff"/>
                          </a:solidFill>
                          <a:latin typeface="DejaVu Sans"/>
                          <a:ea typeface="DejaVu Sans"/>
                        </a:rPr>
                        <a:t>Software/Hardware-based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70800">
                <a:tc>
                  <a:txBody>
                    <a:bodyPr>
                      <a:noAutofit/>
                    </a:bodyPr>
                    <a:p>
                      <a:pPr algn="ctr">
                        <a:lnSpc>
                          <a:spcPct val="100000"/>
                        </a:lnSpc>
                      </a:pPr>
                      <a:r>
                        <a:rPr b="0" lang="en-US" sz="1800" spc="-1" strike="noStrike">
                          <a:solidFill>
                            <a:srgbClr val="000000"/>
                          </a:solidFill>
                          <a:latin typeface="DejaVu Sans"/>
                          <a:ea typeface="DejaVu Sans"/>
                        </a:rPr>
                        <a:t>Accelerometer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Gyroscope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Gravity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Software-based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Rotation vector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0" lang="en-US" sz="1800" spc="-1" strike="noStrike">
                          <a:solidFill>
                            <a:srgbClr val="000000"/>
                          </a:solidFill>
                          <a:latin typeface="DejaVu Sans"/>
                          <a:ea typeface="DejaVu Sans"/>
                        </a:rPr>
                        <a:t>Software-based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Magnetic field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Proximity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GPS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Orientation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0" lang="en-US" sz="1800" spc="-1" strike="noStrike">
                          <a:solidFill>
                            <a:srgbClr val="000000"/>
                          </a:solidFill>
                          <a:latin typeface="DejaVu Sans"/>
                          <a:ea typeface="DejaVu Sans"/>
                        </a:rPr>
                        <a:t>Software-based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Light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Thermometer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Barometer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Humidity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Actuators</a:t>
            </a:r>
            <a:endParaRPr b="0" lang="en-US" sz="2400" spc="-1" strike="noStrike">
              <a:latin typeface="Arial"/>
            </a:endParaRPr>
          </a:p>
        </p:txBody>
      </p:sp>
      <p:sp>
        <p:nvSpPr>
          <p:cNvPr id="431"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sources as indicators </a:t>
            </a:r>
            <a:endParaRPr b="0" lang="en-US" sz="1800" spc="-1" strike="noStrike">
              <a:latin typeface="Arial"/>
            </a:endParaRPr>
          </a:p>
          <a:p>
            <a:pPr lvl="1" marL="652320" indent="-19152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LED </a:t>
            </a:r>
            <a:endParaRPr b="0" lang="en-US" sz="1800" spc="-1" strike="noStrike">
              <a:latin typeface="Arial"/>
            </a:endParaRPr>
          </a:p>
          <a:p>
            <a:pPr lvl="1" marL="652320" indent="-19152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Lightbulb</a:t>
            </a:r>
            <a:endParaRPr b="0" lang="en-US" sz="1800" spc="-1" strike="noStrike">
              <a:latin typeface="Arial"/>
            </a:endParaRPr>
          </a:p>
          <a:p>
            <a:pPr marL="457560">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LCD, LED, intelligent displays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Acoustic indicators</a:t>
            </a:r>
            <a:endParaRPr b="0" lang="en-US" sz="1800" spc="-1" strike="noStrike">
              <a:latin typeface="Arial"/>
            </a:endParaRPr>
          </a:p>
          <a:p>
            <a:pPr lvl="1" marL="652320" indent="-19152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Bell, buzzer, piezo sound transducer</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Electrical switches and drives</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Source of Power</a:t>
            </a:r>
            <a:endParaRPr b="0" lang="en-US" sz="2400" spc="-1" strike="noStrike">
              <a:latin typeface="Arial"/>
            </a:endParaRPr>
          </a:p>
        </p:txBody>
      </p:sp>
      <p:sp>
        <p:nvSpPr>
          <p:cNvPr id="433"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Solar energy</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Piezo generator (conversion of mechanical energy – vibration, motion, sound)</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 wave energy generation (RFID)</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Thermal energy</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Radioactive power sources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connection to any power supply/grid</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Consumption</a:t>
            </a:r>
            <a:endParaRPr b="0" lang="en-US" sz="2400" spc="-1" strike="noStrike">
              <a:latin typeface="Arial"/>
            </a:endParaRPr>
          </a:p>
        </p:txBody>
      </p:sp>
      <p:sp>
        <p:nvSpPr>
          <p:cNvPr id="435"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GB" sz="1800" spc="-1" strike="noStrike">
                <a:solidFill>
                  <a:srgbClr val="000000"/>
                </a:solidFill>
                <a:latin typeface="DejaVu Sans"/>
                <a:ea typeface="DejaVu Sans"/>
              </a:rPr>
              <a:t>Depends on:</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Computing power</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Active sensors</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Frequency of data collection (samples per time unit)</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method</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frequency</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Other energy losses (cold/heat, inefficiency of energy supply, etc.)</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Actuators, LEDs, displays, etc.</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Consumption – Example </a:t>
            </a:r>
            <a:endParaRPr b="0" lang="en-US" sz="2400" spc="-1" strike="noStrike">
              <a:latin typeface="Arial"/>
            </a:endParaRPr>
          </a:p>
        </p:txBody>
      </p:sp>
      <p:sp>
        <p:nvSpPr>
          <p:cNvPr id="437"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CR2032 battery (240 mAh) → Maximum runtime of 44h.</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Consumption – Example </a:t>
            </a:r>
            <a:endParaRPr b="0" lang="en-US" sz="2400" spc="-1" strike="noStrike">
              <a:latin typeface="Arial"/>
            </a:endParaRPr>
          </a:p>
        </p:txBody>
      </p:sp>
      <p:sp>
        <p:nvSpPr>
          <p:cNvPr id="439"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latin typeface="Arial"/>
            </a:endParaRPr>
          </a:p>
          <a:p>
            <a:pPr lvl="1" marL="6523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CR2032 battery (240 mAh) → Maximum runtime of 44h.</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Storage</a:t>
            </a:r>
            <a:endParaRPr b="0" lang="en-US" sz="2400" spc="-1" strike="noStrike">
              <a:latin typeface="Arial"/>
            </a:endParaRPr>
          </a:p>
        </p:txBody>
      </p:sp>
      <p:sp>
        <p:nvSpPr>
          <p:cNvPr id="441"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a battery fit into the system?</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What is the capacity of the battery?</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 battery provide sufficient voltage and current?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the battery be replaced?</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weight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charging frequency</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the battery exposed to temperature fluctuations?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Deep discharge?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Type of battery (Li-ion, lead, NiCd, etc.)</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335520" y="4406760"/>
            <a:ext cx="10746360" cy="135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IoT Devices</a:t>
            </a:r>
            <a:endParaRPr b="0" lang="en-US" sz="3000" spc="-1" strike="noStrike">
              <a:latin typeface="Arial"/>
            </a:endParaRPr>
          </a:p>
        </p:txBody>
      </p:sp>
      <p:sp>
        <p:nvSpPr>
          <p:cNvPr id="443" name="CustomShape 2"/>
          <p:cNvSpPr/>
          <p:nvPr/>
        </p:nvSpPr>
        <p:spPr>
          <a:xfrm>
            <a:off x="335520" y="2906640"/>
            <a:ext cx="10746360" cy="1493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Development (Low power WiFi)</a:t>
            </a:r>
            <a:endParaRPr b="0" lang="en-US" sz="2400" spc="-1" strike="noStrike">
              <a:latin typeface="Arial"/>
            </a:endParaRPr>
          </a:p>
          <a:p>
            <a:pPr>
              <a:lnSpc>
                <a:spcPct val="100000"/>
              </a:lnSpc>
            </a:pPr>
            <a:endParaRPr b="0" lang="en-US" sz="2400" spc="-1" strike="noStrike">
              <a:latin typeface="Arial"/>
            </a:endParaRPr>
          </a:p>
        </p:txBody>
      </p:sp>
      <p:sp>
        <p:nvSpPr>
          <p:cNvPr id="445"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46" name="CustomShape 3"/>
          <p:cNvSpPr/>
          <p:nvPr/>
        </p:nvSpPr>
        <p:spPr>
          <a:xfrm>
            <a:off x="4943880" y="413280"/>
            <a:ext cx="1836720" cy="358200"/>
          </a:xfrm>
          <a:prstGeom prst="rect">
            <a:avLst/>
          </a:prstGeom>
          <a:noFill/>
          <a:ln>
            <a:noFill/>
          </a:ln>
        </p:spPr>
        <p:style>
          <a:lnRef idx="0"/>
          <a:fillRef idx="0"/>
          <a:effectRef idx="0"/>
          <a:fontRef idx="minor"/>
        </p:style>
      </p:sp>
      <p:pic>
        <p:nvPicPr>
          <p:cNvPr id="447" name="Grafik 354" descr=""/>
          <p:cNvPicPr/>
          <p:nvPr/>
        </p:nvPicPr>
        <p:blipFill>
          <a:blip r:embed="rId1"/>
          <a:stretch/>
        </p:blipFill>
        <p:spPr>
          <a:xfrm>
            <a:off x="1188720" y="1737360"/>
            <a:ext cx="9035640" cy="43142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42040" cy="492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Examination Info</a:t>
            </a:r>
            <a:endParaRPr b="0" lang="en-US" sz="2400" spc="-1" strike="noStrike">
              <a:latin typeface="Arial"/>
            </a:endParaRPr>
          </a:p>
        </p:txBody>
      </p:sp>
      <p:sp>
        <p:nvSpPr>
          <p:cNvPr id="242" name="CustomShape 2"/>
          <p:cNvSpPr/>
          <p:nvPr/>
        </p:nvSpPr>
        <p:spPr>
          <a:xfrm>
            <a:off x="335520" y="1268280"/>
            <a:ext cx="10742040" cy="50295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news yet – we will keep you posted!</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3" name="CustomShape 3"/>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Clausthal</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Development (Higher powered)</a:t>
            </a:r>
            <a:endParaRPr b="0" lang="en-US" sz="2400" spc="-1" strike="noStrike">
              <a:latin typeface="Arial"/>
            </a:endParaRPr>
          </a:p>
          <a:p>
            <a:pPr>
              <a:lnSpc>
                <a:spcPct val="100000"/>
              </a:lnSpc>
            </a:pPr>
            <a:endParaRPr b="0" lang="en-US" sz="2400" spc="-1" strike="noStrike">
              <a:latin typeface="Arial"/>
            </a:endParaRPr>
          </a:p>
        </p:txBody>
      </p:sp>
      <p:sp>
        <p:nvSpPr>
          <p:cNvPr id="449"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50" name="CustomShape 3"/>
          <p:cNvSpPr/>
          <p:nvPr/>
        </p:nvSpPr>
        <p:spPr>
          <a:xfrm>
            <a:off x="4943880" y="413280"/>
            <a:ext cx="1836720" cy="358200"/>
          </a:xfrm>
          <a:prstGeom prst="rect">
            <a:avLst/>
          </a:prstGeom>
          <a:noFill/>
          <a:ln>
            <a:noFill/>
          </a:ln>
        </p:spPr>
        <p:style>
          <a:lnRef idx="0"/>
          <a:fillRef idx="0"/>
          <a:effectRef idx="0"/>
          <a:fontRef idx="minor"/>
        </p:style>
      </p:sp>
      <p:sp>
        <p:nvSpPr>
          <p:cNvPr id="451" name="CustomShape 4"/>
          <p:cNvSpPr/>
          <p:nvPr/>
        </p:nvSpPr>
        <p:spPr>
          <a:xfrm>
            <a:off x="577440" y="3376800"/>
            <a:ext cx="17308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Verdana"/>
                <a:ea typeface="DejaVu Sans"/>
              </a:rPr>
              <a:t>Raspberry Pi</a:t>
            </a:r>
            <a:endParaRPr b="0" lang="en-US" sz="1800" spc="-1" strike="noStrike">
              <a:latin typeface="Arial"/>
            </a:endParaRPr>
          </a:p>
        </p:txBody>
      </p:sp>
      <p:pic>
        <p:nvPicPr>
          <p:cNvPr id="452" name="" descr=""/>
          <p:cNvPicPr/>
          <p:nvPr/>
        </p:nvPicPr>
        <p:blipFill>
          <a:blip r:embed="rId1"/>
          <a:stretch/>
        </p:blipFill>
        <p:spPr>
          <a:xfrm>
            <a:off x="4122360" y="1600200"/>
            <a:ext cx="6163560" cy="411372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Development (WSN)</a:t>
            </a:r>
            <a:endParaRPr b="0" lang="en-US" sz="2400" spc="-1" strike="noStrike">
              <a:latin typeface="Arial"/>
            </a:endParaRPr>
          </a:p>
          <a:p>
            <a:pPr>
              <a:lnSpc>
                <a:spcPct val="100000"/>
              </a:lnSpc>
            </a:pPr>
            <a:endParaRPr b="0" lang="en-US" sz="2400" spc="-1" strike="noStrike">
              <a:latin typeface="Arial"/>
            </a:endParaRPr>
          </a:p>
        </p:txBody>
      </p:sp>
      <p:sp>
        <p:nvSpPr>
          <p:cNvPr id="454"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Wireless Sensor Networks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powered devices (8bit microcontrollers)</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Some common architecture</a:t>
            </a:r>
            <a:endParaRPr b="0" lang="en-US" sz="1800" spc="-1" strike="noStrike">
              <a:latin typeface="Arial"/>
            </a:endParaRPr>
          </a:p>
          <a:p>
            <a:pPr lvl="2" marL="648000" indent="-2127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TelosB, IRIS, MicaZ, Mica2</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Standardized connectors for sensor boards (51-pin Hirose)</a:t>
            </a:r>
            <a:endParaRPr b="0" lang="en-US" sz="1800" spc="-1" strike="noStrike">
              <a:latin typeface="Arial"/>
            </a:endParaRPr>
          </a:p>
          <a:p>
            <a:pPr lvl="1" marL="432000" indent="-2127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 wireless standards (ZigBee, IEEE 802.15.4, LoRa)</a:t>
            </a:r>
            <a:endParaRPr b="0" lang="en-US" sz="1800" spc="-1" strike="noStrike">
              <a:latin typeface="Arial"/>
            </a:endParaRPr>
          </a:p>
        </p:txBody>
      </p:sp>
      <p:sp>
        <p:nvSpPr>
          <p:cNvPr id="455" name="CustomShape 3"/>
          <p:cNvSpPr/>
          <p:nvPr/>
        </p:nvSpPr>
        <p:spPr>
          <a:xfrm>
            <a:off x="4943880" y="413280"/>
            <a:ext cx="1836720" cy="358200"/>
          </a:xfrm>
          <a:prstGeom prst="rect">
            <a:avLst/>
          </a:prstGeom>
          <a:noFill/>
          <a:ln>
            <a:noFill/>
          </a:ln>
        </p:spPr>
        <p:style>
          <a:lnRef idx="0"/>
          <a:fillRef idx="0"/>
          <a:effectRef idx="0"/>
          <a:fontRef idx="minor"/>
        </p:style>
      </p:sp>
      <p:pic>
        <p:nvPicPr>
          <p:cNvPr id="456" name="Grafik 365" descr=""/>
          <p:cNvPicPr/>
          <p:nvPr/>
        </p:nvPicPr>
        <p:blipFill>
          <a:blip r:embed="rId1"/>
          <a:stretch/>
        </p:blipFill>
        <p:spPr>
          <a:xfrm>
            <a:off x="5330160" y="1280160"/>
            <a:ext cx="2344320" cy="1741680"/>
          </a:xfrm>
          <a:prstGeom prst="rect">
            <a:avLst/>
          </a:prstGeom>
          <a:ln>
            <a:noFill/>
          </a:ln>
        </p:spPr>
      </p:pic>
      <p:pic>
        <p:nvPicPr>
          <p:cNvPr id="457" name="Grafik 366" descr=""/>
          <p:cNvPicPr/>
          <p:nvPr/>
        </p:nvPicPr>
        <p:blipFill>
          <a:blip r:embed="rId2"/>
          <a:stretch/>
        </p:blipFill>
        <p:spPr>
          <a:xfrm>
            <a:off x="7863840" y="3642840"/>
            <a:ext cx="2964960" cy="2202840"/>
          </a:xfrm>
          <a:prstGeom prst="rect">
            <a:avLst/>
          </a:prstGeom>
          <a:ln>
            <a:noFill/>
          </a:ln>
        </p:spPr>
      </p:pic>
      <p:sp>
        <p:nvSpPr>
          <p:cNvPr id="458" name="CustomShape 4"/>
          <p:cNvSpPr/>
          <p:nvPr/>
        </p:nvSpPr>
        <p:spPr>
          <a:xfrm>
            <a:off x="8893440" y="3219840"/>
            <a:ext cx="2188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IRIS</a:t>
            </a:r>
            <a:endParaRPr b="0" lang="en-US" sz="1800" spc="-1" strike="noStrike">
              <a:latin typeface="Arial"/>
            </a:endParaRPr>
          </a:p>
        </p:txBody>
      </p:sp>
      <p:sp>
        <p:nvSpPr>
          <p:cNvPr id="459" name="CustomShape 5"/>
          <p:cNvSpPr/>
          <p:nvPr/>
        </p:nvSpPr>
        <p:spPr>
          <a:xfrm>
            <a:off x="7955280" y="1920240"/>
            <a:ext cx="2370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TelosB based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Consumer</a:t>
            </a:r>
            <a:endParaRPr b="0" lang="en-US" sz="2400" spc="-1" strike="noStrike">
              <a:latin typeface="Arial"/>
            </a:endParaRPr>
          </a:p>
          <a:p>
            <a:pPr>
              <a:lnSpc>
                <a:spcPct val="100000"/>
              </a:lnSpc>
            </a:pPr>
            <a:endParaRPr b="0" lang="en-US" sz="2400" spc="-1" strike="noStrike">
              <a:latin typeface="Arial"/>
            </a:endParaRPr>
          </a:p>
        </p:txBody>
      </p:sp>
      <p:sp>
        <p:nvSpPr>
          <p:cNvPr id="461"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home devices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Watering plants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anything-you-can-think-of</a:t>
            </a:r>
            <a:endParaRPr b="0" lang="en-US" sz="1800" spc="-1" strike="noStrike">
              <a:latin typeface="Arial"/>
            </a:endParaRPr>
          </a:p>
        </p:txBody>
      </p:sp>
      <p:sp>
        <p:nvSpPr>
          <p:cNvPr id="462" name="CustomShape 3"/>
          <p:cNvSpPr/>
          <p:nvPr/>
        </p:nvSpPr>
        <p:spPr>
          <a:xfrm>
            <a:off x="4943880" y="413280"/>
            <a:ext cx="1836720" cy="358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Industrial</a:t>
            </a:r>
            <a:endParaRPr b="0" lang="en-US" sz="2400" spc="-1" strike="noStrike">
              <a:latin typeface="Arial"/>
            </a:endParaRPr>
          </a:p>
          <a:p>
            <a:pPr>
              <a:lnSpc>
                <a:spcPct val="100000"/>
              </a:lnSpc>
            </a:pPr>
            <a:endParaRPr b="0" lang="en-US" sz="2400" spc="-1" strike="noStrike">
              <a:latin typeface="Arial"/>
            </a:endParaRPr>
          </a:p>
        </p:txBody>
      </p:sp>
      <p:sp>
        <p:nvSpPr>
          <p:cNvPr id="464"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Sensing state of machinery</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Irrigation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Environmental monitoring</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grid (metering, distribution)</a:t>
            </a:r>
            <a:endParaRPr b="0" lang="en-US" sz="1800" spc="-1" strike="noStrike">
              <a:latin typeface="Arial"/>
            </a:endParaRPr>
          </a:p>
        </p:txBody>
      </p:sp>
      <p:sp>
        <p:nvSpPr>
          <p:cNvPr id="465" name="CustomShape 3"/>
          <p:cNvSpPr/>
          <p:nvPr/>
        </p:nvSpPr>
        <p:spPr>
          <a:xfrm>
            <a:off x="4943880" y="413280"/>
            <a:ext cx="1836720" cy="358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Protection Against External Forces – Ingress Protection (IP) Codes  </a:t>
            </a:r>
            <a:endParaRPr b="0" lang="en-US" sz="2400" spc="-1" strike="noStrike">
              <a:latin typeface="Arial"/>
            </a:endParaRPr>
          </a:p>
        </p:txBody>
      </p:sp>
      <p:sp>
        <p:nvSpPr>
          <p:cNvPr id="467"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IP Codes: Degree</a:t>
            </a:r>
            <a:r>
              <a:rPr b="0" lang="en-US" sz="1800" spc="-1" strike="noStrike">
                <a:solidFill>
                  <a:srgbClr val="000000"/>
                </a:solidFill>
                <a:latin typeface="DejaVu Sans"/>
                <a:ea typeface="DejaVu Sans"/>
              </a:rPr>
              <a:t> of protection provided by mechanical casings and electrical enclosures against intrusion, dust, accidental contact, and water.</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graphicFrame>
        <p:nvGraphicFramePr>
          <p:cNvPr id="468" name="Table 3"/>
          <p:cNvGraphicFramePr/>
          <p:nvPr/>
        </p:nvGraphicFramePr>
        <p:xfrm>
          <a:off x="419400" y="2419560"/>
          <a:ext cx="5026320" cy="3523680"/>
        </p:xfrm>
        <a:graphic>
          <a:graphicData uri="http://schemas.openxmlformats.org/drawingml/2006/table">
            <a:tbl>
              <a:tblPr/>
              <a:tblGrid>
                <a:gridCol w="834840"/>
                <a:gridCol w="4191840"/>
              </a:tblGrid>
              <a:tr h="642240">
                <a:tc>
                  <a:txBody>
                    <a:bodyPr>
                      <a:noAutofit/>
                    </a:bodyPr>
                    <a:p>
                      <a:pPr>
                        <a:lnSpc>
                          <a:spcPct val="100000"/>
                        </a:lnSpc>
                      </a:pPr>
                      <a:r>
                        <a:rPr b="1" lang="de-DE" sz="1600" spc="-1" strike="noStrike">
                          <a:solidFill>
                            <a:srgbClr val="ffffff"/>
                          </a:solidFill>
                          <a:latin typeface="DejaVu Sans"/>
                          <a:ea typeface="DejaVu Sans"/>
                        </a:rPr>
                        <a:t>1st Digit</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pPr>
                      <a:r>
                        <a:rPr b="1" lang="de-DE" sz="1600" spc="-1" strike="noStrike">
                          <a:solidFill>
                            <a:srgbClr val="ffffff"/>
                          </a:solidFill>
                          <a:latin typeface="DejaVu Sans"/>
                          <a:ea typeface="DejaVu Sans"/>
                        </a:rPr>
                        <a:t>Protection From Dust</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11480">
                <a:tc>
                  <a:txBody>
                    <a:bodyPr>
                      <a:noAutofit/>
                    </a:bodyPr>
                    <a:p>
                      <a:pPr>
                        <a:lnSpc>
                          <a:spcPct val="100000"/>
                        </a:lnSpc>
                      </a:pPr>
                      <a:r>
                        <a:rPr b="0" lang="de-DE" sz="1200" spc="-1" strike="noStrike">
                          <a:solidFill>
                            <a:srgbClr val="000000"/>
                          </a:solidFill>
                          <a:latin typeface="DejaVu Sans"/>
                          <a:ea typeface="DejaVu Sans"/>
                        </a:rPr>
                        <a:t>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Non-protected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oAutofit/>
                    </a:bodyPr>
                    <a:p>
                      <a:pPr>
                        <a:lnSpc>
                          <a:spcPct val="100000"/>
                        </a:lnSpc>
                      </a:pPr>
                      <a:r>
                        <a:rPr b="0" lang="de-DE" sz="1200" spc="-1" strike="noStrike">
                          <a:solidFill>
                            <a:srgbClr val="000000"/>
                          </a:solidFill>
                          <a:latin typeface="DejaVu Sans"/>
                          <a:ea typeface="DejaVu Sans"/>
                        </a:rPr>
                        <a:t>1</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50mm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1480">
                <a:tc>
                  <a:txBody>
                    <a:bodyPr>
                      <a:noAutofit/>
                    </a:bodyPr>
                    <a:p>
                      <a:pPr>
                        <a:lnSpc>
                          <a:spcPct val="100000"/>
                        </a:lnSpc>
                      </a:pPr>
                      <a:r>
                        <a:rPr b="0" lang="de-DE" sz="1200" spc="-1" strike="noStrike">
                          <a:solidFill>
                            <a:srgbClr val="000000"/>
                          </a:solidFill>
                          <a:latin typeface="DejaVu Sans"/>
                          <a:ea typeface="DejaVu Sans"/>
                        </a:rPr>
                        <a:t>2</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12mm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oAutofit/>
                    </a:bodyPr>
                    <a:p>
                      <a:pPr>
                        <a:lnSpc>
                          <a:spcPct val="100000"/>
                        </a:lnSpc>
                      </a:pPr>
                      <a:r>
                        <a:rPr b="0" lang="de-DE" sz="1200" spc="-1" strike="noStrike">
                          <a:solidFill>
                            <a:srgbClr val="000000"/>
                          </a:solidFill>
                          <a:latin typeface="DejaVu Sans"/>
                          <a:ea typeface="DejaVu Sans"/>
                        </a:rPr>
                        <a:t>3</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2.5mm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1480">
                <a:tc>
                  <a:txBody>
                    <a:bodyPr>
                      <a:noAutofit/>
                    </a:bodyPr>
                    <a:p>
                      <a:pPr>
                        <a:lnSpc>
                          <a:spcPct val="100000"/>
                        </a:lnSpc>
                      </a:pPr>
                      <a:r>
                        <a:rPr b="0" lang="de-DE" sz="1200" spc="-1" strike="noStrike">
                          <a:solidFill>
                            <a:srgbClr val="000000"/>
                          </a:solidFill>
                          <a:latin typeface="DejaVu Sans"/>
                          <a:ea typeface="DejaVu Sans"/>
                        </a:rPr>
                        <a:t>4</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1.0mm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oAutofit/>
                    </a:bodyPr>
                    <a:p>
                      <a:pPr>
                        <a:lnSpc>
                          <a:spcPct val="100000"/>
                        </a:lnSpc>
                      </a:pPr>
                      <a:r>
                        <a:rPr b="0" lang="de-DE" sz="1200" spc="-1" strike="noStrike">
                          <a:solidFill>
                            <a:srgbClr val="000000"/>
                          </a:solidFill>
                          <a:latin typeface="DejaVu Sans"/>
                          <a:ea typeface="DejaVu Sans"/>
                        </a:rPr>
                        <a:t>5</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Dust-protected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2920">
                <a:tc>
                  <a:txBody>
                    <a:bodyPr>
                      <a:noAutofit/>
                    </a:bodyPr>
                    <a:p>
                      <a:pPr>
                        <a:lnSpc>
                          <a:spcPct val="100000"/>
                        </a:lnSpc>
                      </a:pPr>
                      <a:r>
                        <a:rPr b="0" lang="de-DE" sz="1200" spc="-1" strike="noStrike">
                          <a:solidFill>
                            <a:srgbClr val="000000"/>
                          </a:solidFill>
                          <a:latin typeface="DejaVu Sans"/>
                          <a:ea typeface="DejaVu Sans"/>
                        </a:rPr>
                        <a:t>6</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Dust-tight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graphicFrame>
        <p:nvGraphicFramePr>
          <p:cNvPr id="469" name="Table 4"/>
          <p:cNvGraphicFramePr/>
          <p:nvPr/>
        </p:nvGraphicFramePr>
        <p:xfrm>
          <a:off x="5749560" y="2427840"/>
          <a:ext cx="4999320" cy="3512520"/>
        </p:xfrm>
        <a:graphic>
          <a:graphicData uri="http://schemas.openxmlformats.org/drawingml/2006/table">
            <a:tbl>
              <a:tblPr/>
              <a:tblGrid>
                <a:gridCol w="880200"/>
                <a:gridCol w="4119480"/>
              </a:tblGrid>
              <a:tr h="794160">
                <a:tc>
                  <a:txBody>
                    <a:bodyPr>
                      <a:noAutofit/>
                    </a:bodyPr>
                    <a:p>
                      <a:pPr>
                        <a:lnSpc>
                          <a:spcPct val="100000"/>
                        </a:lnSpc>
                      </a:pPr>
                      <a:r>
                        <a:rPr b="1" lang="de-DE" sz="1600" spc="-1" strike="noStrike">
                          <a:solidFill>
                            <a:srgbClr val="ffffff"/>
                          </a:solidFill>
                          <a:latin typeface="DejaVu Sans"/>
                          <a:ea typeface="DejaVu Sans"/>
                        </a:rPr>
                        <a:t>2nd Digit</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pPr>
                      <a:r>
                        <a:rPr b="1" lang="de-DE" sz="1600" spc="-1" strike="noStrike">
                          <a:solidFill>
                            <a:srgbClr val="ffffff"/>
                          </a:solidFill>
                          <a:latin typeface="DejaVu Sans"/>
                          <a:ea typeface="DejaVu Sans"/>
                        </a:rPr>
                        <a:t>Protection From Moisture</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288000">
                <a:tc>
                  <a:txBody>
                    <a:bodyPr>
                      <a:noAutofit/>
                    </a:bodyPr>
                    <a:p>
                      <a:pPr>
                        <a:lnSpc>
                          <a:spcPct val="100000"/>
                        </a:lnSpc>
                      </a:pPr>
                      <a:r>
                        <a:rPr b="0" lang="de-DE" sz="1200" spc="-1" strike="noStrike">
                          <a:solidFill>
                            <a:srgbClr val="000000"/>
                          </a:solidFill>
                          <a:latin typeface="DejaVu Sans"/>
                          <a:ea typeface="DejaVu Sans"/>
                        </a:rPr>
                        <a:t>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Non-protected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0360">
                <a:tc>
                  <a:txBody>
                    <a:bodyPr>
                      <a:noAutofit/>
                    </a:bodyPr>
                    <a:p>
                      <a:pPr>
                        <a:lnSpc>
                          <a:spcPct val="100000"/>
                        </a:lnSpc>
                      </a:pPr>
                      <a:r>
                        <a:rPr b="0" lang="de-DE" sz="1200" spc="-1" strike="noStrike">
                          <a:solidFill>
                            <a:srgbClr val="000000"/>
                          </a:solidFill>
                          <a:latin typeface="DejaVu Sans"/>
                          <a:ea typeface="DejaVu Sans"/>
                        </a:rPr>
                        <a:t>1</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dripping water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48920">
                <a:tc>
                  <a:txBody>
                    <a:bodyPr>
                      <a:noAutofit/>
                    </a:bodyPr>
                    <a:p>
                      <a:pPr>
                        <a:lnSpc>
                          <a:spcPct val="100000"/>
                        </a:lnSpc>
                      </a:pPr>
                      <a:r>
                        <a:rPr b="0" lang="de-DE" sz="1200" spc="-1" strike="noStrike">
                          <a:solidFill>
                            <a:srgbClr val="000000"/>
                          </a:solidFill>
                          <a:latin typeface="DejaVu Sans"/>
                          <a:ea typeface="DejaVu Sans"/>
                        </a:rPr>
                        <a:t>2</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dripping water when tiled up to 15°</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01680">
                <a:tc>
                  <a:txBody>
                    <a:bodyPr>
                      <a:noAutofit/>
                    </a:bodyPr>
                    <a:p>
                      <a:pPr>
                        <a:lnSpc>
                          <a:spcPct val="100000"/>
                        </a:lnSpc>
                      </a:pPr>
                      <a:r>
                        <a:rPr b="0" lang="de-DE" sz="1200" spc="-1" strike="noStrike">
                          <a:solidFill>
                            <a:srgbClr val="000000"/>
                          </a:solidFill>
                          <a:latin typeface="DejaVu Sans"/>
                          <a:ea typeface="DejaVu Sans"/>
                        </a:rPr>
                        <a:t>3</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spraying water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96280">
                <a:tc>
                  <a:txBody>
                    <a:bodyPr>
                      <a:noAutofit/>
                    </a:bodyPr>
                    <a:p>
                      <a:pPr>
                        <a:lnSpc>
                          <a:spcPct val="100000"/>
                        </a:lnSpc>
                      </a:pPr>
                      <a:r>
                        <a:rPr b="0" lang="de-DE" sz="1200" spc="-1" strike="noStrike">
                          <a:solidFill>
                            <a:srgbClr val="000000"/>
                          </a:solidFill>
                          <a:latin typeface="DejaVu Sans"/>
                          <a:ea typeface="DejaVu Sans"/>
                        </a:rPr>
                        <a:t>4</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splashing water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89800">
                <a:tc>
                  <a:txBody>
                    <a:bodyPr>
                      <a:noAutofit/>
                    </a:bodyPr>
                    <a:p>
                      <a:pPr>
                        <a:lnSpc>
                          <a:spcPct val="100000"/>
                        </a:lnSpc>
                      </a:pPr>
                      <a:r>
                        <a:rPr b="0" lang="de-DE" sz="1200" spc="-1" strike="noStrike">
                          <a:solidFill>
                            <a:srgbClr val="000000"/>
                          </a:solidFill>
                          <a:latin typeface="DejaVu Sans"/>
                          <a:ea typeface="DejaVu Sans"/>
                        </a:rPr>
                        <a:t>5</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water jets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0360">
                <a:tc>
                  <a:txBody>
                    <a:bodyPr>
                      <a:noAutofit/>
                    </a:bodyPr>
                    <a:p>
                      <a:pPr>
                        <a:lnSpc>
                          <a:spcPct val="100000"/>
                        </a:lnSpc>
                      </a:pPr>
                      <a:r>
                        <a:rPr b="0" lang="de-DE" sz="1200" spc="-1" strike="noStrike">
                          <a:solidFill>
                            <a:srgbClr val="000000"/>
                          </a:solidFill>
                          <a:latin typeface="DejaVu Sans"/>
                          <a:ea typeface="DejaVu Sans"/>
                        </a:rPr>
                        <a:t>6</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heavy waves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0360">
                <a:tc>
                  <a:txBody>
                    <a:bodyPr>
                      <a:noAutofit/>
                    </a:bodyPr>
                    <a:p>
                      <a:pPr>
                        <a:lnSpc>
                          <a:spcPct val="100000"/>
                        </a:lnSpc>
                      </a:pPr>
                      <a:r>
                        <a:rPr b="0" lang="de-DE" sz="1200" spc="-1" strike="noStrike">
                          <a:solidFill>
                            <a:srgbClr val="000000"/>
                          </a:solidFill>
                          <a:latin typeface="DejaVu Sans"/>
                          <a:ea typeface="DejaVu Sans"/>
                        </a:rPr>
                        <a:t>7</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tabLst>
                          <a:tab algn="l" pos="0"/>
                        </a:tabLst>
                      </a:pPr>
                      <a:r>
                        <a:rPr b="0" lang="de-DE" sz="1200" spc="-1" strike="noStrike">
                          <a:solidFill>
                            <a:srgbClr val="000000"/>
                          </a:solidFill>
                          <a:latin typeface="DejaVu Sans"/>
                          <a:ea typeface="DejaVu Sans"/>
                        </a:rPr>
                        <a:t>Protected against the effects of immersion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82600">
                <a:tc>
                  <a:txBody>
                    <a:bodyPr>
                      <a:noAutofit/>
                    </a:bodyPr>
                    <a:p>
                      <a:pPr>
                        <a:lnSpc>
                          <a:spcPct val="100000"/>
                        </a:lnSpc>
                      </a:pPr>
                      <a:r>
                        <a:rPr b="0" lang="de-DE" sz="1200" spc="-1" strike="noStrike">
                          <a:solidFill>
                            <a:srgbClr val="000000"/>
                          </a:solidFill>
                          <a:latin typeface="DejaVu Sans"/>
                          <a:ea typeface="DejaVu Sans"/>
                        </a:rPr>
                        <a:t>8</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tabLst>
                          <a:tab algn="l" pos="0"/>
                        </a:tabLst>
                      </a:pPr>
                      <a:r>
                        <a:rPr b="0" lang="de-DE" sz="1200" spc="-1" strike="noStrike">
                          <a:solidFill>
                            <a:srgbClr val="000000"/>
                          </a:solidFill>
                          <a:latin typeface="DejaVu Sans"/>
                          <a:ea typeface="DejaVu Sans"/>
                        </a:rPr>
                        <a:t>Protected against submersion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4406760"/>
            <a:ext cx="10746360" cy="135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Exercise E03</a:t>
            </a:r>
            <a:endParaRPr b="0" lang="en-US" sz="3000" spc="-1" strike="noStrike">
              <a:latin typeface="Arial"/>
            </a:endParaRPr>
          </a:p>
        </p:txBody>
      </p:sp>
      <p:sp>
        <p:nvSpPr>
          <p:cNvPr id="471" name="CustomShape 2"/>
          <p:cNvSpPr/>
          <p:nvPr/>
        </p:nvSpPr>
        <p:spPr>
          <a:xfrm>
            <a:off x="335520" y="2906640"/>
            <a:ext cx="10746360" cy="1493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E03 – IoT Sensing</a:t>
            </a:r>
            <a:endParaRPr b="0" lang="en-US" sz="2400" spc="-1" strike="noStrike">
              <a:latin typeface="Arial"/>
            </a:endParaRPr>
          </a:p>
          <a:p>
            <a:pPr>
              <a:lnSpc>
                <a:spcPct val="100000"/>
              </a:lnSpc>
            </a:pPr>
            <a:endParaRPr b="0" lang="en-US" sz="2400" spc="-1" strike="noStrike">
              <a:latin typeface="Arial"/>
            </a:endParaRPr>
          </a:p>
        </p:txBody>
      </p:sp>
      <p:sp>
        <p:nvSpPr>
          <p:cNvPr id="473"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43440" indent="-33984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Imagine a smart electric vehicle (EV) charging station that is connected to a solar panel. The goal of the smart charging station is to serve as many EVs with as much solar energy as possible. To do so, the smart charging station is interested in weather information (e.g., temperature, precipitation, cloudiness) from different sources in different locations. Bad (rainy, cloudy) indicates a lower output from the solar panel and thus less energy to charge EVs. However, lots of sun and a blue sky increase the solar panel output which allows the smart charging station to sell more energy.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335520" y="1268640"/>
            <a:ext cx="10746360" cy="50338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75" name="CustomShape 2"/>
          <p:cNvSpPr/>
          <p:nvPr/>
        </p:nvSpPr>
        <p:spPr>
          <a:xfrm>
            <a:off x="335520" y="764640"/>
            <a:ext cx="10746360" cy="4971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a:t>
            </a:r>
            <a:endParaRPr b="0" lang="en-US" sz="2400" spc="-1" strike="noStrike">
              <a:latin typeface="Arial"/>
            </a:endParaRPr>
          </a:p>
        </p:txBody>
      </p:sp>
      <p:sp>
        <p:nvSpPr>
          <p:cNvPr id="477" name="CustomShape 2"/>
          <p:cNvSpPr/>
          <p:nvPr/>
        </p:nvSpPr>
        <p:spPr>
          <a:xfrm>
            <a:off x="335520" y="1268640"/>
            <a:ext cx="10746360" cy="503388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Dimitrios Serpanos und Marilyn Claire Wolf. Internet-of-Things (IoT) Systems Architectures, Algorithms, Methodologies (2018).</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Perry Lea. Internet of Things for Architects: Architecting IoT solutions by implementing sensors, communication infrastructure, edge computing, analytics, and security (2018).</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42040" cy="492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245" name="CustomShape 2"/>
          <p:cNvSpPr/>
          <p:nvPr/>
        </p:nvSpPr>
        <p:spPr>
          <a:xfrm>
            <a:off x="335520" y="1268280"/>
            <a:ext cx="10742040" cy="50295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Bonus task:</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Form groups of 2 or more people</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Come up with a great idea that revolves around sustainability in general</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Push the idea as far as possible throughout the semester</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Record a 60s video explaining your idea and what you did throughout the semester</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Selection of the 5 best ideas → bonus points for the exam (e.g., better grade – instead of 2.0 → 1.7 or something similar)</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Arial"/>
            </a:endParaRPr>
          </a:p>
        </p:txBody>
      </p:sp>
      <p:sp>
        <p:nvSpPr>
          <p:cNvPr id="246" name="CustomShape 3"/>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36640" cy="48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 </a:t>
            </a:r>
            <a:endParaRPr b="0" lang="en-US" sz="2400" spc="-1" strike="noStrike">
              <a:latin typeface="Arial"/>
            </a:endParaRPr>
          </a:p>
        </p:txBody>
      </p:sp>
      <p:sp>
        <p:nvSpPr>
          <p:cNvPr id="248" name="CustomShape 2"/>
          <p:cNvSpPr/>
          <p:nvPr/>
        </p:nvSpPr>
        <p:spPr>
          <a:xfrm>
            <a:off x="335520" y="1268280"/>
            <a:ext cx="10736640" cy="5024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Project registration deadline: 17.05.2022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18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do I register?</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Form groups of 2 or more people</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Come up with a great idea that revolves around sustainability in general</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Write us an email (</a:t>
            </a:r>
            <a:r>
              <a:rPr b="1" lang="en-US" sz="1800" spc="-1" strike="noStrike" u="sng">
                <a:solidFill>
                  <a:srgbClr val="0000ff"/>
                </a:solidFill>
                <a:uFillTx/>
                <a:latin typeface="DejaVu Sans"/>
                <a:ea typeface="DejaVu Sans"/>
                <a:hlinkClick r:id="rId1"/>
              </a:rPr>
              <a:t>etce-etce@tu-clausthal.de</a:t>
            </a:r>
            <a:r>
              <a:rPr b="0" lang="en-US" sz="1800" spc="-1" strike="noStrike">
                <a:solidFill>
                  <a:srgbClr val="000000"/>
                </a:solidFill>
                <a:latin typeface="DejaVu Sans"/>
                <a:ea typeface="DejaVu Sans"/>
              </a:rPr>
              <a:t>) that contains:</a:t>
            </a:r>
            <a:endParaRPr b="0" lang="en-US" sz="1800" spc="-1" strike="noStrike">
              <a:latin typeface="Arial"/>
            </a:endParaRPr>
          </a:p>
          <a:p>
            <a:pPr lvl="2" marL="648000" indent="-21456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name</a:t>
            </a:r>
            <a:endParaRPr b="0" lang="en-US" sz="1800" spc="-1" strike="noStrike">
              <a:latin typeface="Arial"/>
            </a:endParaRPr>
          </a:p>
          <a:p>
            <a:pPr lvl="2" marL="648000" indent="-21456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Short description (2-5 sentences) of your idea</a:t>
            </a:r>
            <a:endParaRPr b="0" lang="en-US" sz="1800" spc="-1" strike="noStrike">
              <a:latin typeface="Arial"/>
            </a:endParaRPr>
          </a:p>
          <a:p>
            <a:pPr lvl="2" marL="648000" indent="-21456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members</a:t>
            </a:r>
            <a:endParaRPr b="0" lang="en-US" sz="1800" spc="-1" strike="noStrike">
              <a:latin typeface="Arial"/>
            </a:endParaRPr>
          </a:p>
        </p:txBody>
      </p:sp>
      <p:sp>
        <p:nvSpPr>
          <p:cNvPr id="249" name="CustomShape 3"/>
          <p:cNvSpPr/>
          <p:nvPr/>
        </p:nvSpPr>
        <p:spPr>
          <a:xfrm>
            <a:off x="335520" y="1920600"/>
            <a:ext cx="10785600" cy="910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50" name="CustomShape 4"/>
          <p:cNvSpPr/>
          <p:nvPr/>
        </p:nvSpPr>
        <p:spPr>
          <a:xfrm>
            <a:off x="432720" y="1148040"/>
            <a:ext cx="10347480" cy="4881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6640" cy="48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Updates – Earth Overshoot Day 2022 (Germany)</a:t>
            </a:r>
            <a:endParaRPr b="0" lang="en-US" sz="2400" spc="-1" strike="noStrike">
              <a:latin typeface="Arial"/>
            </a:endParaRPr>
          </a:p>
        </p:txBody>
      </p:sp>
      <p:sp>
        <p:nvSpPr>
          <p:cNvPr id="252" name="CustomShape 2"/>
          <p:cNvSpPr/>
          <p:nvPr/>
        </p:nvSpPr>
        <p:spPr>
          <a:xfrm>
            <a:off x="335520" y="1268280"/>
            <a:ext cx="10736640" cy="5024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04.05.2022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18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Assuming that everyone on Earth lives according to our (German) standard of living → How many Earths do we need? </a:t>
            </a:r>
            <a:endParaRPr b="0" lang="en-US" sz="1800" spc="-1" strike="noStrike">
              <a:latin typeface="Arial"/>
            </a:endParaRPr>
          </a:p>
        </p:txBody>
      </p:sp>
      <p:sp>
        <p:nvSpPr>
          <p:cNvPr id="253" name="CustomShape 3"/>
          <p:cNvSpPr/>
          <p:nvPr/>
        </p:nvSpPr>
        <p:spPr>
          <a:xfrm>
            <a:off x="263520" y="6411600"/>
            <a:ext cx="7771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https://www.overshootday.org/newsroom/country-overshoot-days/</a:t>
            </a:r>
            <a:endParaRPr b="0" lang="en-US" sz="900" spc="-1" strike="noStrike">
              <a:latin typeface="Arial"/>
            </a:endParaRPr>
          </a:p>
        </p:txBody>
      </p:sp>
      <p:sp>
        <p:nvSpPr>
          <p:cNvPr id="254" name="CustomShape 4"/>
          <p:cNvSpPr/>
          <p:nvPr/>
        </p:nvSpPr>
        <p:spPr>
          <a:xfrm>
            <a:off x="333720" y="2743200"/>
            <a:ext cx="10785600" cy="910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601</TotalTime>
  <Application>LibreOffice/6.4.7.2$Linux_X86_64 LibreOffice_project/40$Build-2</Application>
  <Words>2321</Words>
  <Paragraphs>415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2022-05-25T13:32:57Z</dcterms:modified>
  <cp:revision>3378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PresentationFormat">
    <vt:lpwstr>Breitbild</vt:lpwstr>
  </property>
  <property fmtid="{D5CDD505-2E9C-101B-9397-08002B2CF9AE}" pid="4" name="Slides">
    <vt:i4>55</vt:i4>
  </property>
</Properties>
</file>